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804" r:id="rId1"/>
  </p:sldMasterIdLst>
  <p:notesMasterIdLst>
    <p:notesMasterId r:id="rId43"/>
  </p:notesMasterIdLst>
  <p:handoutMasterIdLst>
    <p:handoutMasterId r:id="rId44"/>
  </p:handoutMasterIdLst>
  <p:sldIdLst>
    <p:sldId id="568" r:id="rId2"/>
    <p:sldId id="569" r:id="rId3"/>
    <p:sldId id="570" r:id="rId4"/>
    <p:sldId id="571" r:id="rId5"/>
    <p:sldId id="572" r:id="rId6"/>
    <p:sldId id="573" r:id="rId7"/>
    <p:sldId id="577" r:id="rId8"/>
    <p:sldId id="578" r:id="rId9"/>
    <p:sldId id="579" r:id="rId10"/>
    <p:sldId id="580" r:id="rId11"/>
    <p:sldId id="581" r:id="rId12"/>
    <p:sldId id="582" r:id="rId13"/>
    <p:sldId id="583" r:id="rId14"/>
    <p:sldId id="584" r:id="rId15"/>
    <p:sldId id="585" r:id="rId16"/>
    <p:sldId id="586" r:id="rId17"/>
    <p:sldId id="587" r:id="rId18"/>
    <p:sldId id="588" r:id="rId19"/>
    <p:sldId id="589" r:id="rId20"/>
    <p:sldId id="590" r:id="rId21"/>
    <p:sldId id="591" r:id="rId22"/>
    <p:sldId id="592" r:id="rId23"/>
    <p:sldId id="593" r:id="rId24"/>
    <p:sldId id="594" r:id="rId25"/>
    <p:sldId id="595" r:id="rId26"/>
    <p:sldId id="596" r:id="rId27"/>
    <p:sldId id="597" r:id="rId28"/>
    <p:sldId id="598" r:id="rId29"/>
    <p:sldId id="599" r:id="rId30"/>
    <p:sldId id="600" r:id="rId31"/>
    <p:sldId id="601" r:id="rId32"/>
    <p:sldId id="602" r:id="rId33"/>
    <p:sldId id="603" r:id="rId34"/>
    <p:sldId id="604" r:id="rId35"/>
    <p:sldId id="605" r:id="rId36"/>
    <p:sldId id="606" r:id="rId37"/>
    <p:sldId id="607" r:id="rId38"/>
    <p:sldId id="608" r:id="rId39"/>
    <p:sldId id="609" r:id="rId40"/>
    <p:sldId id="610" r:id="rId41"/>
    <p:sldId id="566" r:id="rId42"/>
  </p:sldIdLst>
  <p:sldSz cx="9144000" cy="5143500" type="screen16x9"/>
  <p:notesSz cx="6858000" cy="9144000"/>
  <p:embeddedFontLst>
    <p:embeddedFont>
      <p:font typeface="Calibri" pitchFamily="34" charset="0"/>
      <p:regular r:id="rId45"/>
      <p:bold r:id="rId46"/>
      <p:italic r:id="rId47"/>
      <p:boldItalic r:id="rId48"/>
    </p:embeddedFont>
    <p:embeddedFont>
      <p:font typeface="Futura Hv" pitchFamily="34" charset="0"/>
      <p:regular r:id="rId49"/>
    </p:embeddedFont>
    <p:embeddedFont>
      <p:font typeface="ＭＳ Ｐゴシック" pitchFamily="34" charset="-128"/>
      <p:regular r:id="rId50"/>
    </p:embeddedFont>
    <p:embeddedFont>
      <p:font typeface="HP Simplified" pitchFamily="34" charset="0"/>
      <p:regular r:id="rId51"/>
      <p:bold r:id="rId52"/>
      <p:italic r:id="rId53"/>
      <p:boldItalic r:id="rId54"/>
    </p:embeddedFont>
    <p:embeddedFont>
      <p:font typeface="Futura Bk" pitchFamily="34" charset="0"/>
      <p:regular r:id="rId55"/>
      <p:bold r:id="rId56"/>
      <p:italic r:id="rId5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9B8BB"/>
    <a:srgbClr val="E5E8E8"/>
    <a:srgbClr val="822980"/>
    <a:srgbClr val="B9B9BB"/>
    <a:srgbClr val="B6B8BB"/>
    <a:srgbClr val="87898B"/>
    <a:srgbClr val="CCCCCC"/>
    <a:srgbClr val="999999"/>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51" autoAdjust="0"/>
    <p:restoredTop sz="69424" autoAdjust="0"/>
  </p:normalViewPr>
  <p:slideViewPr>
    <p:cSldViewPr snapToGrid="0">
      <p:cViewPr>
        <p:scale>
          <a:sx n="88" d="100"/>
          <a:sy n="88" d="100"/>
        </p:scale>
        <p:origin x="-1138" y="-202"/>
      </p:cViewPr>
      <p:guideLst>
        <p:guide orient="horz" pos="3083"/>
        <p:guide orient="horz" pos="743"/>
        <p:guide orient="horz" pos="893"/>
        <p:guide orient="horz" pos="438"/>
        <p:guide orient="horz" pos="1671"/>
        <p:guide orient="horz" pos="2776"/>
        <p:guide orient="horz" pos="146"/>
        <p:guide pos="1794"/>
        <p:guide pos="2736"/>
        <p:guide pos="202"/>
        <p:guide pos="5322"/>
        <p:guide pos="5625"/>
        <p:guide pos="2878"/>
        <p:guide pos="3555"/>
        <p:guide pos="1965"/>
        <p:guide pos="3723"/>
      </p:guideLst>
    </p:cSldViewPr>
  </p:slideViewPr>
  <p:outlineViewPr>
    <p:cViewPr>
      <p:scale>
        <a:sx n="33" d="100"/>
        <a:sy n="33" d="100"/>
      </p:scale>
      <p:origin x="0" y="19848"/>
    </p:cViewPr>
  </p:outlineViewPr>
  <p:notesTextViewPr>
    <p:cViewPr>
      <p:scale>
        <a:sx n="100" d="100"/>
        <a:sy n="100" d="100"/>
      </p:scale>
      <p:origin x="0" y="0"/>
    </p:cViewPr>
  </p:notesTextViewPr>
  <p:sorterViewPr>
    <p:cViewPr>
      <p:scale>
        <a:sx n="200" d="100"/>
        <a:sy n="200" d="100"/>
      </p:scale>
      <p:origin x="0" y="21139"/>
    </p:cViewPr>
  </p:sorterViewPr>
  <p:notesViewPr>
    <p:cSldViewPr snapToGrid="0" snapToObjects="1" showGuides="1">
      <p:cViewPr varScale="1">
        <p:scale>
          <a:sx n="117" d="100"/>
          <a:sy n="117" d="100"/>
        </p:scale>
        <p:origin x="-402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60378754505786"/>
          <c:y val="7.7638198215822032E-2"/>
          <c:w val="0.5631492776921857"/>
          <c:h val="0.8447236035683654"/>
        </c:manualLayout>
      </c:layout>
      <c:pieChart>
        <c:varyColors val="1"/>
        <c:ser>
          <c:idx val="0"/>
          <c:order val="0"/>
          <c:tx>
            <c:strRef>
              <c:f>Sheet1!$B$1</c:f>
              <c:strCache>
                <c:ptCount val="1"/>
              </c:strCache>
            </c:strRef>
          </c:tx>
          <c:spPr>
            <a:solidFill>
              <a:schemeClr val="accent1">
                <a:lumMod val="50000"/>
              </a:schemeClr>
            </a:solidFill>
            <a:ln>
              <a:noFill/>
            </a:ln>
          </c:spPr>
          <c:dPt>
            <c:idx val="0"/>
            <c:bubble3D val="0"/>
            <c:spPr>
              <a:solidFill>
                <a:srgbClr val="29568F">
                  <a:lumMod val="75000"/>
                </a:srgbClr>
              </a:solidFill>
              <a:ln>
                <a:solidFill>
                  <a:schemeClr val="accent2">
                    <a:lumMod val="75000"/>
                  </a:schemeClr>
                </a:solidFill>
              </a:ln>
            </c:spPr>
          </c:dPt>
          <c:dPt>
            <c:idx val="1"/>
            <c:bubble3D val="0"/>
            <c:spPr>
              <a:solidFill>
                <a:srgbClr val="5191CD">
                  <a:lumMod val="50000"/>
                </a:srgbClr>
              </a:solidFill>
              <a:ln>
                <a:solidFill>
                  <a:schemeClr val="accent1">
                    <a:lumMod val="50000"/>
                  </a:schemeClr>
                </a:solidFill>
              </a:ln>
            </c:spPr>
          </c:dPt>
          <c:dPt>
            <c:idx val="2"/>
            <c:bubble3D val="0"/>
            <c:spPr>
              <a:solidFill>
                <a:schemeClr val="accent1">
                  <a:lumMod val="50000"/>
                </a:schemeClr>
              </a:solidFill>
              <a:ln>
                <a:solidFill>
                  <a:schemeClr val="accent1">
                    <a:lumMod val="50000"/>
                  </a:schemeClr>
                </a:solidFill>
              </a:ln>
            </c:spPr>
          </c:dPt>
          <c:dPt>
            <c:idx val="3"/>
            <c:bubble3D val="0"/>
            <c:spPr>
              <a:solidFill>
                <a:schemeClr val="accent2"/>
              </a:solidFill>
              <a:ln>
                <a:solidFill>
                  <a:schemeClr val="accent2">
                    <a:lumMod val="75000"/>
                  </a:schemeClr>
                </a:solidFill>
              </a:ln>
            </c:spPr>
          </c:dPt>
          <c:cat>
            <c:numRef>
              <c:f>Sheet1!$A$2:$A$5</c:f>
              <c:numCache>
                <c:formatCode>General</c:formatCode>
                <c:ptCount val="4"/>
              </c:numCache>
            </c:numRef>
          </c:cat>
          <c:val>
            <c:numRef>
              <c:f>Sheet1!$B$2:$B$5</c:f>
              <c:numCache>
                <c:formatCode>General</c:formatCode>
                <c:ptCount val="4"/>
                <c:pt idx="0">
                  <c:v>50</c:v>
                </c:pt>
                <c:pt idx="1">
                  <c:v>50</c:v>
                </c:pt>
                <c:pt idx="2">
                  <c:v>50</c:v>
                </c:pt>
                <c:pt idx="3">
                  <c:v>50</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solidFill>
                  <a:schemeClr val="tx1"/>
                </a:solidFill>
                <a:latin typeface="+mn-lt"/>
              </a:defRPr>
            </a:pPr>
            <a:r>
              <a:rPr lang="en-US" b="1" dirty="0" smtClean="0">
                <a:solidFill>
                  <a:schemeClr val="tx1"/>
                </a:solidFill>
                <a:latin typeface="+mn-lt"/>
              </a:rPr>
              <a:t>HPN vs. Cisco Revenue</a:t>
            </a:r>
            <a:r>
              <a:rPr lang="en-US" b="1" baseline="0" dirty="0" smtClean="0">
                <a:solidFill>
                  <a:schemeClr val="tx1"/>
                </a:solidFill>
                <a:latin typeface="+mn-lt"/>
              </a:rPr>
              <a:t> Growth Rate from Q3 CY08</a:t>
            </a:r>
            <a:endParaRPr lang="en-US" b="1" dirty="0">
              <a:solidFill>
                <a:schemeClr val="tx1"/>
              </a:solidFill>
              <a:latin typeface="+mn-lt"/>
            </a:endParaRPr>
          </a:p>
        </c:rich>
      </c:tx>
      <c:overlay val="0"/>
    </c:title>
    <c:autoTitleDeleted val="0"/>
    <c:plotArea>
      <c:layout>
        <c:manualLayout>
          <c:layoutTarget val="inner"/>
          <c:xMode val="edge"/>
          <c:yMode val="edge"/>
          <c:x val="7.3892712554316564E-2"/>
          <c:y val="0.20692612329893292"/>
          <c:w val="0.91304011360776482"/>
          <c:h val="0.5841383972724461"/>
        </c:manualLayout>
      </c:layout>
      <c:lineChart>
        <c:grouping val="standard"/>
        <c:varyColors val="0"/>
        <c:ser>
          <c:idx val="0"/>
          <c:order val="0"/>
          <c:tx>
            <c:strRef>
              <c:f>Sheet1!$B$1</c:f>
              <c:strCache>
                <c:ptCount val="1"/>
                <c:pt idx="0">
                  <c:v>Cisco</c:v>
                </c:pt>
              </c:strCache>
            </c:strRef>
          </c:tx>
          <c:spPr>
            <a:ln>
              <a:solidFill>
                <a:srgbClr val="006666"/>
              </a:solidFill>
            </a:ln>
          </c:spPr>
          <c:marker>
            <c:symbol val="none"/>
          </c:marker>
          <c:cat>
            <c:strRef>
              <c:f>Sheet1!$A$2:$A$13</c:f>
              <c:strCache>
                <c:ptCount val="12"/>
                <c:pt idx="0">
                  <c:v>Q3 08</c:v>
                </c:pt>
                <c:pt idx="1">
                  <c:v>Q4 08</c:v>
                </c:pt>
                <c:pt idx="2">
                  <c:v>Q1 09</c:v>
                </c:pt>
                <c:pt idx="3">
                  <c:v>Q2 09</c:v>
                </c:pt>
                <c:pt idx="4">
                  <c:v>Q3 09</c:v>
                </c:pt>
                <c:pt idx="5">
                  <c:v>Q4 09</c:v>
                </c:pt>
                <c:pt idx="6">
                  <c:v>Q1 10</c:v>
                </c:pt>
                <c:pt idx="7">
                  <c:v>Q2 10</c:v>
                </c:pt>
                <c:pt idx="8">
                  <c:v>Q3 10</c:v>
                </c:pt>
                <c:pt idx="9">
                  <c:v>Q4 10</c:v>
                </c:pt>
                <c:pt idx="10">
                  <c:v>Q1 11</c:v>
                </c:pt>
                <c:pt idx="11">
                  <c:v>Q2 11</c:v>
                </c:pt>
              </c:strCache>
            </c:strRef>
          </c:cat>
          <c:val>
            <c:numRef>
              <c:f>Sheet1!$B$2:$B$13</c:f>
              <c:numCache>
                <c:formatCode>0%</c:formatCode>
                <c:ptCount val="12"/>
                <c:pt idx="0">
                  <c:v>0</c:v>
                </c:pt>
                <c:pt idx="1">
                  <c:v>-5.0000000000000114E-2</c:v>
                </c:pt>
                <c:pt idx="2">
                  <c:v>-0.30000000000000032</c:v>
                </c:pt>
                <c:pt idx="3">
                  <c:v>-0.28000000000000008</c:v>
                </c:pt>
                <c:pt idx="4">
                  <c:v>-0.26</c:v>
                </c:pt>
                <c:pt idx="5">
                  <c:v>-0.12000000000000002</c:v>
                </c:pt>
                <c:pt idx="6">
                  <c:v>2.0000000000000052E-2</c:v>
                </c:pt>
                <c:pt idx="7">
                  <c:v>-1.0000000000000083E-2</c:v>
                </c:pt>
                <c:pt idx="8">
                  <c:v>1.0000000000000083E-2</c:v>
                </c:pt>
                <c:pt idx="9">
                  <c:v>0</c:v>
                </c:pt>
                <c:pt idx="10">
                  <c:v>-0.15000000000000024</c:v>
                </c:pt>
                <c:pt idx="11">
                  <c:v>-0.1</c:v>
                </c:pt>
              </c:numCache>
            </c:numRef>
          </c:val>
          <c:smooth val="0"/>
        </c:ser>
        <c:ser>
          <c:idx val="1"/>
          <c:order val="1"/>
          <c:tx>
            <c:strRef>
              <c:f>Sheet1!$C$1</c:f>
              <c:strCache>
                <c:ptCount val="1"/>
                <c:pt idx="0">
                  <c:v>HP</c:v>
                </c:pt>
              </c:strCache>
            </c:strRef>
          </c:tx>
          <c:spPr>
            <a:ln>
              <a:solidFill>
                <a:schemeClr val="accent1"/>
              </a:solidFill>
            </a:ln>
          </c:spPr>
          <c:marker>
            <c:symbol val="none"/>
          </c:marker>
          <c:cat>
            <c:strRef>
              <c:f>Sheet1!$A$2:$A$13</c:f>
              <c:strCache>
                <c:ptCount val="12"/>
                <c:pt idx="0">
                  <c:v>Q3 08</c:v>
                </c:pt>
                <c:pt idx="1">
                  <c:v>Q4 08</c:v>
                </c:pt>
                <c:pt idx="2">
                  <c:v>Q1 09</c:v>
                </c:pt>
                <c:pt idx="3">
                  <c:v>Q2 09</c:v>
                </c:pt>
                <c:pt idx="4">
                  <c:v>Q3 09</c:v>
                </c:pt>
                <c:pt idx="5">
                  <c:v>Q4 09</c:v>
                </c:pt>
                <c:pt idx="6">
                  <c:v>Q1 10</c:v>
                </c:pt>
                <c:pt idx="7">
                  <c:v>Q2 10</c:v>
                </c:pt>
                <c:pt idx="8">
                  <c:v>Q3 10</c:v>
                </c:pt>
                <c:pt idx="9">
                  <c:v>Q4 10</c:v>
                </c:pt>
                <c:pt idx="10">
                  <c:v>Q1 11</c:v>
                </c:pt>
                <c:pt idx="11">
                  <c:v>Q2 11</c:v>
                </c:pt>
              </c:strCache>
            </c:strRef>
          </c:cat>
          <c:val>
            <c:numRef>
              <c:f>Sheet1!$C$2:$C$13</c:f>
              <c:numCache>
                <c:formatCode>0%</c:formatCode>
                <c:ptCount val="12"/>
                <c:pt idx="0">
                  <c:v>0</c:v>
                </c:pt>
                <c:pt idx="1">
                  <c:v>-5.0000000000000114E-2</c:v>
                </c:pt>
                <c:pt idx="2">
                  <c:v>-0.12000000000000002</c:v>
                </c:pt>
                <c:pt idx="3">
                  <c:v>-8.0000000000000224E-2</c:v>
                </c:pt>
                <c:pt idx="4">
                  <c:v>3.0000000000000283E-2</c:v>
                </c:pt>
                <c:pt idx="5">
                  <c:v>0.18000000000000024</c:v>
                </c:pt>
                <c:pt idx="6">
                  <c:v>0.16000000000000097</c:v>
                </c:pt>
                <c:pt idx="7">
                  <c:v>0.3200000000000035</c:v>
                </c:pt>
                <c:pt idx="8">
                  <c:v>0.31000000000000238</c:v>
                </c:pt>
                <c:pt idx="9">
                  <c:v>0.34000000000000247</c:v>
                </c:pt>
                <c:pt idx="10">
                  <c:v>0.33000000000000373</c:v>
                </c:pt>
                <c:pt idx="11">
                  <c:v>0.43000000000000038</c:v>
                </c:pt>
              </c:numCache>
            </c:numRef>
          </c:val>
          <c:smooth val="0"/>
        </c:ser>
        <c:dLbls>
          <c:showLegendKey val="0"/>
          <c:showVal val="0"/>
          <c:showCatName val="0"/>
          <c:showSerName val="0"/>
          <c:showPercent val="0"/>
          <c:showBubbleSize val="0"/>
        </c:dLbls>
        <c:marker val="1"/>
        <c:smooth val="0"/>
        <c:axId val="52499200"/>
        <c:axId val="52500736"/>
      </c:lineChart>
      <c:catAx>
        <c:axId val="52499200"/>
        <c:scaling>
          <c:orientation val="minMax"/>
        </c:scaling>
        <c:delete val="0"/>
        <c:axPos val="b"/>
        <c:majorTickMark val="out"/>
        <c:minorTickMark val="none"/>
        <c:tickLblPos val="low"/>
        <c:txPr>
          <a:bodyPr/>
          <a:lstStyle/>
          <a:p>
            <a:pPr>
              <a:defRPr sz="900">
                <a:solidFill>
                  <a:schemeClr val="tx1"/>
                </a:solidFill>
              </a:defRPr>
            </a:pPr>
            <a:endParaRPr lang="en-US"/>
          </a:p>
        </c:txPr>
        <c:crossAx val="52500736"/>
        <c:crosses val="autoZero"/>
        <c:auto val="1"/>
        <c:lblAlgn val="ctr"/>
        <c:lblOffset val="100"/>
        <c:noMultiLvlLbl val="0"/>
      </c:catAx>
      <c:valAx>
        <c:axId val="52500736"/>
        <c:scaling>
          <c:orientation val="minMax"/>
          <c:max val="0.60000000000000064"/>
          <c:min val="-0.4"/>
        </c:scaling>
        <c:delete val="0"/>
        <c:axPos val="l"/>
        <c:numFmt formatCode="0%" sourceLinked="0"/>
        <c:majorTickMark val="out"/>
        <c:minorTickMark val="none"/>
        <c:tickLblPos val="nextTo"/>
        <c:txPr>
          <a:bodyPr/>
          <a:lstStyle/>
          <a:p>
            <a:pPr>
              <a:defRPr sz="900">
                <a:solidFill>
                  <a:schemeClr val="tx1"/>
                </a:solidFill>
              </a:defRPr>
            </a:pPr>
            <a:endParaRPr lang="en-US"/>
          </a:p>
        </c:txPr>
        <c:crossAx val="52499200"/>
        <c:crosses val="autoZero"/>
        <c:crossBetween val="between"/>
        <c:majorUnit val="0.2"/>
      </c:valAx>
      <c:spPr>
        <a:solidFill>
          <a:schemeClr val="bg2"/>
        </a:solidFill>
      </c:spPr>
    </c:plotArea>
    <c:plotVisOnly val="1"/>
    <c:dispBlanksAs val="gap"/>
    <c:showDLblsOverMax val="0"/>
  </c:chart>
  <c:txPr>
    <a:bodyPr/>
    <a:lstStyle/>
    <a:p>
      <a:pPr>
        <a:defRPr sz="1200">
          <a:solidFill>
            <a:schemeClr val="bg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Sheet1!$B$1</c:f>
              <c:strCache>
                <c:ptCount val="1"/>
                <c:pt idx="0">
                  <c:v>Column1</c:v>
                </c:pt>
              </c:strCache>
            </c:strRef>
          </c:tx>
          <c:spPr>
            <a:ln>
              <a:noFill/>
            </a:ln>
          </c:spPr>
          <c:marker>
            <c:symbol val="none"/>
          </c:marker>
          <c:cat>
            <c:numRef>
              <c:f>Sheet1!$A$2:$A$3</c:f>
              <c:numCache>
                <c:formatCode>General</c:formatCode>
                <c:ptCount val="2"/>
              </c:numCache>
            </c:numRef>
          </c:cat>
          <c:val>
            <c:numRef>
              <c:f>Sheet1!$B$2:$B$3</c:f>
              <c:numCache>
                <c:formatCode>General</c:formatCode>
                <c:ptCount val="2"/>
                <c:pt idx="0">
                  <c:v>-6.5000000000000002E-2</c:v>
                </c:pt>
                <c:pt idx="1">
                  <c:v>3.7999999999999999E-2</c:v>
                </c:pt>
              </c:numCache>
            </c:numRef>
          </c:val>
          <c:smooth val="0"/>
        </c:ser>
        <c:ser>
          <c:idx val="0"/>
          <c:order val="0"/>
          <c:tx>
            <c:strRef>
              <c:f>Sheet1!$B$1</c:f>
              <c:strCache>
                <c:ptCount val="1"/>
                <c:pt idx="0">
                  <c:v>Column1</c:v>
                </c:pt>
              </c:strCache>
            </c:strRef>
          </c:tx>
          <c:spPr>
            <a:ln>
              <a:noFill/>
            </a:ln>
          </c:spPr>
          <c:marker>
            <c:symbol val="none"/>
          </c:marker>
          <c:cat>
            <c:numRef>
              <c:f>Sheet1!$A$2:$A$3</c:f>
              <c:numCache>
                <c:formatCode>General</c:formatCode>
                <c:ptCount val="2"/>
              </c:numCache>
            </c:numRef>
          </c:cat>
          <c:val>
            <c:numRef>
              <c:f>Sheet1!$B$2:$B$3</c:f>
              <c:numCache>
                <c:formatCode>General</c:formatCode>
                <c:ptCount val="2"/>
                <c:pt idx="0">
                  <c:v>-6.5000000000000002E-2</c:v>
                </c:pt>
                <c:pt idx="1">
                  <c:v>3.7999999999999999E-2</c:v>
                </c:pt>
              </c:numCache>
            </c:numRef>
          </c:val>
          <c:smooth val="0"/>
        </c:ser>
        <c:dLbls>
          <c:showLegendKey val="0"/>
          <c:showVal val="0"/>
          <c:showCatName val="0"/>
          <c:showSerName val="0"/>
          <c:showPercent val="0"/>
          <c:showBubbleSize val="0"/>
        </c:dLbls>
        <c:marker val="1"/>
        <c:smooth val="0"/>
        <c:axId val="52525696"/>
        <c:axId val="52535680"/>
      </c:lineChart>
      <c:catAx>
        <c:axId val="52525696"/>
        <c:scaling>
          <c:orientation val="minMax"/>
        </c:scaling>
        <c:delete val="0"/>
        <c:axPos val="b"/>
        <c:numFmt formatCode="General" sourceLinked="1"/>
        <c:majorTickMark val="out"/>
        <c:minorTickMark val="none"/>
        <c:tickLblPos val="nextTo"/>
        <c:crossAx val="52535680"/>
        <c:crosses val="autoZero"/>
        <c:auto val="1"/>
        <c:lblAlgn val="ctr"/>
        <c:lblOffset val="100"/>
        <c:noMultiLvlLbl val="0"/>
      </c:catAx>
      <c:valAx>
        <c:axId val="52535680"/>
        <c:scaling>
          <c:orientation val="minMax"/>
          <c:min val="-7.0000000000000104E-2"/>
        </c:scaling>
        <c:delete val="0"/>
        <c:axPos val="l"/>
        <c:numFmt formatCode="0%" sourceLinked="0"/>
        <c:majorTickMark val="out"/>
        <c:minorTickMark val="none"/>
        <c:tickLblPos val="nextTo"/>
        <c:txPr>
          <a:bodyPr/>
          <a:lstStyle/>
          <a:p>
            <a:pPr>
              <a:defRPr sz="800">
                <a:solidFill>
                  <a:schemeClr val="tx1"/>
                </a:solidFill>
              </a:defRPr>
            </a:pPr>
            <a:endParaRPr lang="en-US"/>
          </a:p>
        </c:txPr>
        <c:crossAx val="52525696"/>
        <c:crosses val="autoZero"/>
        <c:crossBetween val="between"/>
      </c:valAx>
      <c:spPr>
        <a:solidFill>
          <a:schemeClr val="bg2"/>
        </a:solidFill>
      </c:spPr>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latin typeface="HP Simplified"/>
              <a:cs typeface="HP Simplified"/>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678B55-319B-2D4F-AE49-6C1B6E1A4DDA}" type="datetimeFigureOut">
              <a:rPr lang="en-US" smtClean="0">
                <a:latin typeface="HP Simplified"/>
                <a:cs typeface="HP Simplified"/>
              </a:rPr>
              <a:pPr/>
              <a:t>3/4/2013</a:t>
            </a:fld>
            <a:endParaRPr lang="en-GB" dirty="0">
              <a:latin typeface="HP Simplified"/>
              <a:cs typeface="HP Simplifie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latin typeface="HP Simplified"/>
              <a:cs typeface="HP Simplified"/>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B27340-60F0-7D46-BC5B-91B08A318A82}" type="slidenum">
              <a:rPr lang="en-GB" smtClean="0">
                <a:latin typeface="HP Simplified"/>
                <a:cs typeface="HP Simplified"/>
              </a:rPr>
              <a:pPr/>
              <a:t>‹#›</a:t>
            </a:fld>
            <a:endParaRPr lang="en-GB" dirty="0">
              <a:latin typeface="HP Simplified"/>
              <a:cs typeface="HP Simplified"/>
            </a:endParaRPr>
          </a:p>
        </p:txBody>
      </p:sp>
    </p:spTree>
    <p:extLst>
      <p:ext uri="{BB962C8B-B14F-4D97-AF65-F5344CB8AC3E}">
        <p14:creationId xmlns:p14="http://schemas.microsoft.com/office/powerpoint/2010/main" val="493217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HP Simplified"/>
                <a:cs typeface="HP Simplified"/>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HP Simplified"/>
                <a:cs typeface="HP Simplified"/>
              </a:defRPr>
            </a:lvl1pPr>
          </a:lstStyle>
          <a:p>
            <a:fld id="{2D9CAF8C-0805-8440-B43D-DCCAAA4D80CE}" type="datetimeFigureOut">
              <a:rPr lang="en-US" smtClean="0"/>
              <a:pPr/>
              <a:t>3/4/2013</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HP Simplified"/>
                <a:cs typeface="HP Simplified"/>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HP Simplified"/>
                <a:cs typeface="HP Simplified"/>
              </a:defRPr>
            </a:lvl1pPr>
          </a:lstStyle>
          <a:p>
            <a:fld id="{22A853E8-D85F-5D49-95D2-E1D96ABFE2B9}" type="slidenum">
              <a:rPr lang="en-GB" smtClean="0"/>
              <a:pPr/>
              <a:t>‹#›</a:t>
            </a:fld>
            <a:endParaRPr lang="en-GB" dirty="0"/>
          </a:p>
        </p:txBody>
      </p:sp>
    </p:spTree>
    <p:extLst>
      <p:ext uri="{BB962C8B-B14F-4D97-AF65-F5344CB8AC3E}">
        <p14:creationId xmlns:p14="http://schemas.microsoft.com/office/powerpoint/2010/main" val="26880798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HP Simplified"/>
        <a:ea typeface="+mn-ea"/>
        <a:cs typeface="HP Simplified"/>
      </a:defRPr>
    </a:lvl1pPr>
    <a:lvl2pPr marL="457200" algn="l" defTabSz="457200" rtl="0" eaLnBrk="1" latinLnBrk="0" hangingPunct="1">
      <a:defRPr sz="1200" kern="1200">
        <a:solidFill>
          <a:schemeClr val="tx1"/>
        </a:solidFill>
        <a:latin typeface="HP Simplified"/>
        <a:ea typeface="+mn-ea"/>
        <a:cs typeface="HP Simplified"/>
      </a:defRPr>
    </a:lvl2pPr>
    <a:lvl3pPr marL="914400" algn="l" defTabSz="457200" rtl="0" eaLnBrk="1" latinLnBrk="0" hangingPunct="1">
      <a:defRPr sz="1200" kern="1200">
        <a:solidFill>
          <a:schemeClr val="tx1"/>
        </a:solidFill>
        <a:latin typeface="HP Simplified"/>
        <a:ea typeface="+mn-ea"/>
        <a:cs typeface="HP Simplified"/>
      </a:defRPr>
    </a:lvl3pPr>
    <a:lvl4pPr marL="1371600" algn="l" defTabSz="457200" rtl="0" eaLnBrk="1" latinLnBrk="0" hangingPunct="1">
      <a:defRPr sz="1200" kern="1200">
        <a:solidFill>
          <a:schemeClr val="tx1"/>
        </a:solidFill>
        <a:latin typeface="HP Simplified"/>
        <a:ea typeface="+mn-ea"/>
        <a:cs typeface="HP Simplified"/>
      </a:defRPr>
    </a:lvl4pPr>
    <a:lvl5pPr marL="1828800" algn="l" defTabSz="457200" rtl="0" eaLnBrk="1" latinLnBrk="0" hangingPunct="1">
      <a:defRPr sz="1200" kern="1200">
        <a:solidFill>
          <a:schemeClr val="tx1"/>
        </a:solidFill>
        <a:latin typeface="HP Simplified"/>
        <a:ea typeface="+mn-ea"/>
        <a:cs typeface="HP Simplified"/>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 pleased to have the opportunity to discuss how HP Networking is changing the rules of networking with the HP FlexNetwork Architecture and how this is helping Educational institutions to develop the agile networks needed to improve improve  learning and reduce IT costs.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E831FD69-BB7F-48A9-AD3C-0905D51AD404}" type="datetime3">
              <a:rPr lang="en-US" smtClean="0"/>
              <a:pPr/>
              <a:t>4 March 2013</a:t>
            </a:fld>
            <a:endParaRPr lang="en-US" dirty="0"/>
          </a:p>
        </p:txBody>
      </p:sp>
      <p:sp>
        <p:nvSpPr>
          <p:cNvPr id="6" name="Footer Placeholder 5"/>
          <p:cNvSpPr>
            <a:spLocks noGrp="1"/>
          </p:cNvSpPr>
          <p:nvPr>
            <p:ph type="ftr" sz="quarter" idx="12"/>
          </p:nvPr>
        </p:nvSpPr>
        <p:spPr/>
        <p:txBody>
          <a:bodyPr/>
          <a:lstStyle/>
          <a:p>
            <a:r>
              <a:rPr lang="en-US" dirty="0" smtClean="0"/>
              <a:t>HP Confidential</a:t>
            </a:r>
            <a:endParaRPr lang="en-US" dirty="0"/>
          </a:p>
        </p:txBody>
      </p:sp>
      <p:sp>
        <p:nvSpPr>
          <p:cNvPr id="7" name="Slide Number Placeholder 6"/>
          <p:cNvSpPr>
            <a:spLocks noGrp="1"/>
          </p:cNvSpPr>
          <p:nvPr>
            <p:ph type="sldNum" sz="quarter" idx="13"/>
          </p:nvPr>
        </p:nvSpPr>
        <p:spPr/>
        <p:txBody>
          <a:bodyPr/>
          <a:lstStyle/>
          <a:p>
            <a:fld id="{84B04522-5E79-4620-978F-683F5015A63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Futura Bk" pitchFamily="34" charset="0"/>
                <a:ea typeface="+mn-ea"/>
                <a:cs typeface="+mn-cs"/>
              </a:rPr>
              <a:t>Over the past few years, classrooms have come alive with rich experiences for learning. Teachers are able to roam about, engaging students like never before. Administrators can go room to room, observing lecture styles and jotting down notes. Children can reach out to their peers around the world and shrink the distance via face-to-face video conversations. And instructors with discipline specialties can reach students in rural and urban districts alike.</a:t>
            </a:r>
          </a:p>
          <a:p>
            <a:endParaRPr lang="en-US" sz="1200" kern="1200" dirty="0" smtClean="0">
              <a:solidFill>
                <a:schemeClr val="tx1"/>
              </a:solidFill>
              <a:latin typeface="Futura Bk" pitchFamily="34" charset="0"/>
              <a:ea typeface="+mn-ea"/>
              <a:cs typeface="+mn-cs"/>
            </a:endParaRPr>
          </a:p>
          <a:p>
            <a:r>
              <a:rPr lang="en-US" sz="1200" kern="1200" dirty="0" smtClean="0">
                <a:solidFill>
                  <a:schemeClr val="tx1"/>
                </a:solidFill>
                <a:latin typeface="Futura Bk" pitchFamily="34" charset="0"/>
                <a:ea typeface="+mn-ea"/>
                <a:cs typeface="+mn-cs"/>
              </a:rPr>
              <a:t>To say this era of education is vibrant and thrilling would be an understatement. Opportunities abound everywhere for students throughout the grades to connect with materials in ways never imaginable before. They can interact via video, voice, the Internet, rich media, social networking and components of the digital classroom. Students, faculty and staff all want to access wireless networks – via their own devices or those provided by the school – to enhance learning.</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E831FD69-BB7F-48A9-AD3C-0905D51AD404}" type="datetime3">
              <a:rPr lang="en-US" smtClean="0"/>
              <a:pPr/>
              <a:t>4 March 2013</a:t>
            </a:fld>
            <a:endParaRPr lang="en-US" dirty="0"/>
          </a:p>
        </p:txBody>
      </p:sp>
      <p:sp>
        <p:nvSpPr>
          <p:cNvPr id="6" name="Footer Placeholder 5"/>
          <p:cNvSpPr>
            <a:spLocks noGrp="1"/>
          </p:cNvSpPr>
          <p:nvPr>
            <p:ph type="ftr" sz="quarter" idx="12"/>
          </p:nvPr>
        </p:nvSpPr>
        <p:spPr/>
        <p:txBody>
          <a:bodyPr/>
          <a:lstStyle/>
          <a:p>
            <a:r>
              <a:rPr lang="en-US" dirty="0" smtClean="0"/>
              <a:t>HP Confidential</a:t>
            </a:r>
            <a:endParaRPr lang="en-US" dirty="0"/>
          </a:p>
        </p:txBody>
      </p:sp>
      <p:sp>
        <p:nvSpPr>
          <p:cNvPr id="7" name="Slide Number Placeholder 6"/>
          <p:cNvSpPr>
            <a:spLocks noGrp="1"/>
          </p:cNvSpPr>
          <p:nvPr>
            <p:ph type="sldNum" sz="quarter" idx="13"/>
          </p:nvPr>
        </p:nvSpPr>
        <p:spPr/>
        <p:txBody>
          <a:bodyPr/>
          <a:lstStyle/>
          <a:p>
            <a:fld id="{84B04522-5E79-4620-978F-683F5015A639}"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Futura Bk" pitchFamily="34" charset="0"/>
                <a:ea typeface="+mn-ea"/>
                <a:cs typeface="+mn-cs"/>
              </a:rPr>
              <a:t>Over the past few years, classrooms have come alive with rich experiences for learning. Teachers are able to roam about, engaging students like never before. Administrators can go room to room, observing lecture styles and jotting down notes. Students can reach out to their peers around the world and shrink the distance via face-to-face video conversations. And instructors with discipline specialties can reach students in rural and urban districts alike.</a:t>
            </a:r>
          </a:p>
          <a:p>
            <a:endParaRPr lang="en-US" sz="1200" kern="1200" dirty="0" smtClean="0">
              <a:solidFill>
                <a:schemeClr val="tx1"/>
              </a:solidFill>
              <a:latin typeface="Futura Bk" pitchFamily="34" charset="0"/>
              <a:ea typeface="+mn-ea"/>
              <a:cs typeface="+mn-cs"/>
            </a:endParaRPr>
          </a:p>
          <a:p>
            <a:r>
              <a:rPr lang="en-US" sz="1200" kern="1200" dirty="0" smtClean="0">
                <a:solidFill>
                  <a:schemeClr val="tx1"/>
                </a:solidFill>
                <a:latin typeface="Futura Bk" pitchFamily="34" charset="0"/>
                <a:ea typeface="+mn-ea"/>
                <a:cs typeface="+mn-cs"/>
              </a:rPr>
              <a:t>Opportunities abound everywhere for students throughout the grades to connect with materials in ways never imaginable before. They can interact via video, voice, the Internet, rich media, social networking and components of the digital classroom. Students, faculty and staff all want to access wireless networks – via their own devices or those provided by the school – to enhance learning.</a:t>
            </a:r>
          </a:p>
          <a:p>
            <a:pPr defTabSz="914244">
              <a:defRPr/>
            </a:pPr>
            <a:endParaRPr lang="en-US" dirty="0" smtClean="0"/>
          </a:p>
          <a:p>
            <a:pPr defTabSz="914244">
              <a:defRPr/>
            </a:pPr>
            <a:r>
              <a:rPr lang="en-US" dirty="0" smtClean="0"/>
              <a:t>HP</a:t>
            </a:r>
            <a:r>
              <a:rPr lang="en-US" baseline="0" dirty="0" smtClean="0"/>
              <a:t> converged infrastructure wired and wireless infrastructure offers wireless throughput and </a:t>
            </a:r>
            <a:r>
              <a:rPr lang="en-US" baseline="0" dirty="0" err="1" smtClean="0"/>
              <a:t>relaibility</a:t>
            </a:r>
            <a:r>
              <a:rPr lang="en-US" baseline="0" dirty="0" smtClean="0"/>
              <a:t> that performs like wired, </a:t>
            </a:r>
            <a:r>
              <a:rPr lang="en-US" dirty="0" smtClean="0"/>
              <a:t>consistent access control implementation plus wireless IDS/IPS (this is specific to radio frequency (RF) intrusions). These are all wrapped up with a single management app. Wrapped around everything is our network IPS solution from </a:t>
            </a:r>
            <a:r>
              <a:rPr lang="en-US" dirty="0" err="1" smtClean="0"/>
              <a:t>TippingPoint</a:t>
            </a:r>
            <a:r>
              <a:rPr lang="en-US" dirty="0" smtClean="0"/>
              <a:t>, with the </a:t>
            </a:r>
            <a:r>
              <a:rPr lang="en-US" dirty="0" err="1" smtClean="0"/>
              <a:t>DVLabs</a:t>
            </a:r>
            <a:r>
              <a:rPr lang="en-US" dirty="0" smtClean="0"/>
              <a:t> team identifying and protect vulnerabilities in HP Software.</a:t>
            </a:r>
          </a:p>
          <a:p>
            <a:endParaRPr lang="en-US" b="1" dirty="0" smtClean="0"/>
          </a:p>
          <a:p>
            <a:endParaRPr lang="en-US" b="1" dirty="0" smtClean="0"/>
          </a:p>
          <a:p>
            <a:r>
              <a:rPr lang="en-US" b="1" dirty="0" smtClean="0"/>
              <a:t>HP Innovation include an</a:t>
            </a:r>
          </a:p>
          <a:p>
            <a:r>
              <a:rPr lang="en-US" dirty="0" smtClean="0"/>
              <a:t>Optimized architecture </a:t>
            </a:r>
          </a:p>
          <a:p>
            <a:pPr lvl="1"/>
            <a:r>
              <a:rPr lang="en-US" dirty="0" smtClean="0"/>
              <a:t>Controllers support both distributed and centralized data path</a:t>
            </a:r>
          </a:p>
          <a:p>
            <a:pPr>
              <a:lnSpc>
                <a:spcPct val="150000"/>
              </a:lnSpc>
            </a:pPr>
            <a:r>
              <a:rPr lang="en-US" dirty="0" smtClean="0"/>
              <a:t>Breakthrough economics</a:t>
            </a:r>
          </a:p>
          <a:p>
            <a:pPr lvl="1"/>
            <a:r>
              <a:rPr lang="en-US" dirty="0" smtClean="0"/>
              <a:t>Technical evolution at prices comparable to current technology; lifetime warrantee</a:t>
            </a:r>
          </a:p>
          <a:p>
            <a:pPr>
              <a:lnSpc>
                <a:spcPct val="150000"/>
              </a:lnSpc>
            </a:pPr>
            <a:r>
              <a:rPr lang="en-US" dirty="0" smtClean="0"/>
              <a:t>Open industry standards</a:t>
            </a:r>
          </a:p>
          <a:p>
            <a:pPr lvl="1"/>
            <a:r>
              <a:rPr lang="en-US" dirty="0" smtClean="0"/>
              <a:t>Access Points are Wi-Fi Certified, which assures interoperability</a:t>
            </a:r>
          </a:p>
          <a:p>
            <a:endParaRPr lang="en-US" dirty="0" smtClean="0"/>
          </a:p>
          <a:p>
            <a:r>
              <a:rPr lang="en-US" b="1" dirty="0" smtClean="0"/>
              <a:t>Convergence</a:t>
            </a:r>
          </a:p>
          <a:p>
            <a:pPr>
              <a:lnSpc>
                <a:spcPct val="150000"/>
              </a:lnSpc>
            </a:pPr>
            <a:r>
              <a:rPr lang="en-US" dirty="0" smtClean="0"/>
              <a:t>Unified wired/wireless solution</a:t>
            </a:r>
          </a:p>
          <a:p>
            <a:pPr lvl="1"/>
            <a:r>
              <a:rPr lang="en-US" dirty="0" smtClean="0"/>
              <a:t>Blade for switching chassis, with unified management</a:t>
            </a:r>
          </a:p>
          <a:p>
            <a:pPr>
              <a:lnSpc>
                <a:spcPct val="150000"/>
              </a:lnSpc>
            </a:pPr>
            <a:r>
              <a:rPr lang="en-US" dirty="0" smtClean="0"/>
              <a:t>Single pane-of-glass management</a:t>
            </a:r>
          </a:p>
          <a:p>
            <a:pPr lvl="1"/>
            <a:r>
              <a:rPr lang="en-US" dirty="0" smtClean="0"/>
              <a:t>Single management application for both wired and wireless network</a:t>
            </a:r>
          </a:p>
          <a:p>
            <a:pPr>
              <a:lnSpc>
                <a:spcPct val="150000"/>
              </a:lnSpc>
            </a:pPr>
            <a:r>
              <a:rPr lang="en-US" dirty="0" smtClean="0"/>
              <a:t>Integrated security</a:t>
            </a:r>
          </a:p>
          <a:p>
            <a:pPr lvl="1"/>
            <a:r>
              <a:rPr lang="en-US" dirty="0" smtClean="0"/>
              <a:t>Set security once for your wired/wireless network</a:t>
            </a:r>
          </a:p>
          <a:p>
            <a:endParaRPr lang="en-US" dirty="0"/>
          </a:p>
        </p:txBody>
      </p:sp>
      <p:sp>
        <p:nvSpPr>
          <p:cNvPr id="4" name="Slide Number Placeholder 3"/>
          <p:cNvSpPr>
            <a:spLocks noGrp="1"/>
          </p:cNvSpPr>
          <p:nvPr>
            <p:ph type="sldNum" sz="quarter" idx="10"/>
          </p:nvPr>
        </p:nvSpPr>
        <p:spPr/>
        <p:txBody>
          <a:bodyPr/>
          <a:lstStyle/>
          <a:p>
            <a:fld id="{E5EE3562-9330-46E3-AF07-B3344DF4EA4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27000" indent="-127000">
              <a:buSzPct val="80000"/>
              <a:buFontTx/>
              <a:buChar char="•"/>
            </a:pPr>
            <a:r>
              <a:rPr lang="en-US" dirty="0" smtClean="0"/>
              <a:t>As mentioned on the previous slide, IT and users alike will be best served if an enterprise takes a step-wise approach to moving to an all-wireless edge.  By doing this, they will materially reduce the risk of unintended poor network performance leading to a bad user experience</a:t>
            </a:r>
          </a:p>
          <a:p>
            <a:pPr marL="127000" indent="-127000">
              <a:buSzPct val="80000"/>
              <a:buFontTx/>
              <a:buChar char="•"/>
            </a:pPr>
            <a:endParaRPr lang="en-US" dirty="0" smtClean="0"/>
          </a:p>
          <a:p>
            <a:pPr marL="127000" indent="-127000">
              <a:buSzPct val="80000"/>
              <a:buFontTx/>
              <a:buChar char="•"/>
            </a:pPr>
            <a:r>
              <a:rPr lang="en-US" dirty="0" smtClean="0"/>
              <a:t>Here is a more detailed look at how</a:t>
            </a:r>
            <a:r>
              <a:rPr lang="en-US" baseline="0" dirty="0" smtClean="0"/>
              <a:t> this transition might map out.</a:t>
            </a:r>
            <a:endParaRPr lang="en-US" dirty="0" smtClean="0"/>
          </a:p>
          <a:p>
            <a:pPr marL="127000" indent="-127000"/>
            <a:endParaRPr lang="en-US" dirty="0" smtClean="0"/>
          </a:p>
          <a:p>
            <a:pPr marL="127000" indent="-127000">
              <a:buSzPct val="80000"/>
              <a:buFontTx/>
              <a:buChar char="•"/>
            </a:pPr>
            <a:r>
              <a:rPr lang="en-US" dirty="0" smtClean="0"/>
              <a:t>The first step is something that many enterprises are working towards today: Unify their Wired and Wireless Access. An enterprise can make material progress in reducing </a:t>
            </a:r>
            <a:r>
              <a:rPr lang="en-US" dirty="0" err="1" smtClean="0"/>
              <a:t>capex</a:t>
            </a:r>
            <a:r>
              <a:rPr lang="en-US" dirty="0" smtClean="0"/>
              <a:t> and </a:t>
            </a:r>
            <a:r>
              <a:rPr lang="en-US" dirty="0" err="1" smtClean="0"/>
              <a:t>opex</a:t>
            </a:r>
            <a:r>
              <a:rPr lang="en-US" dirty="0" smtClean="0"/>
              <a:t> by implementing a networking solution that seamlessly integrates wired and wireless.  This integration includes hardware integration, single pane network management, unified policy and security and more – a good way to think about it is that wireless should be just another service of the core networking system, much like routing, security and other services that the networking platform offers.</a:t>
            </a:r>
          </a:p>
          <a:p>
            <a:pPr marL="127000" indent="-127000">
              <a:buSzPct val="80000"/>
              <a:buFontTx/>
              <a:buNone/>
            </a:pPr>
            <a:endParaRPr lang="en-US" dirty="0" smtClean="0"/>
          </a:p>
          <a:p>
            <a:pPr marL="127000" indent="-127000">
              <a:buSzPct val="80000"/>
              <a:buFontTx/>
              <a:buChar char="•"/>
            </a:pPr>
            <a:r>
              <a:rPr lang="en-US" dirty="0" smtClean="0"/>
              <a:t>Once the network  access is unified, the exercise of reducing redundant access is simplified - a common network management toolset and configuration paradigm is place – so, managing the cutover to reliance on wireless is easier and risk reduced.</a:t>
            </a:r>
          </a:p>
          <a:p>
            <a:pPr marL="457200" lvl="1" indent="-228600">
              <a:buSzPct val="80000"/>
              <a:buFontTx/>
              <a:buChar char="•"/>
            </a:pPr>
            <a:r>
              <a:rPr lang="en-US" dirty="0" smtClean="0"/>
              <a:t>HP is very well positioned to deliver this solution today – most WLAN vendors cannot provide a unified wired and wireless solution.</a:t>
            </a:r>
          </a:p>
          <a:p>
            <a:pPr marL="127000" indent="-127000"/>
            <a:endParaRPr lang="en-US" dirty="0" smtClean="0"/>
          </a:p>
          <a:p>
            <a:pPr marL="127000" indent="-127000">
              <a:buSzPct val="80000"/>
              <a:buFontTx/>
              <a:buChar char="•"/>
            </a:pPr>
            <a:r>
              <a:rPr lang="en-US" dirty="0" smtClean="0"/>
              <a:t>Once the networking solution is unified, the process of peeling back wired access where and when it makes sense is simplified.  An IT Mgr can then begin to evaluate where within the network he can rely upon only wireless immediately based on application needs and resilience requirements, and start to eliminate or repurpose wired switches over time.</a:t>
            </a:r>
          </a:p>
          <a:p>
            <a:pPr marL="127000" indent="-127000"/>
            <a:endParaRPr lang="en-US" dirty="0" smtClean="0"/>
          </a:p>
          <a:p>
            <a:pPr marL="127000" indent="-127000">
              <a:buSzPct val="80000"/>
              <a:buFontTx/>
              <a:buChar char="•"/>
            </a:pPr>
            <a:r>
              <a:rPr lang="en-US" dirty="0" smtClean="0"/>
              <a:t>At some point along</a:t>
            </a:r>
            <a:r>
              <a:rPr lang="en-US" baseline="0" dirty="0" smtClean="0"/>
              <a:t> the transition path</a:t>
            </a:r>
            <a:r>
              <a:rPr lang="en-US" dirty="0" smtClean="0"/>
              <a:t>, it will become evident to the IT Manager that he has eliminated as much wired networking as his applications allow or that he is comfortable with at that time.  From that point on, periodic evaluation will allow an IT Manager to further streamline the network by reducing</a:t>
            </a:r>
            <a:r>
              <a:rPr lang="en-US" baseline="0" dirty="0" smtClean="0"/>
              <a:t> more wired networking  </a:t>
            </a:r>
            <a:r>
              <a:rPr lang="en-US" dirty="0" smtClean="0"/>
              <a:t>when he is comfortable that WLAN technology can accommodate his requirements.</a:t>
            </a:r>
          </a:p>
          <a:p>
            <a:endParaRPr lang="en-US" dirty="0"/>
          </a:p>
        </p:txBody>
      </p:sp>
      <p:sp>
        <p:nvSpPr>
          <p:cNvPr id="7" name="Slide Image Placeholder 6"/>
          <p:cNvSpPr>
            <a:spLocks noGrp="1" noRot="1" noChangeAspect="1"/>
          </p:cNvSpPr>
          <p:nvPr>
            <p:ph type="sldImg"/>
          </p:nvPr>
        </p:nvSpPr>
        <p:spPr>
          <a:xfrm>
            <a:off x="1879600" y="492125"/>
            <a:ext cx="3098800" cy="1743075"/>
          </a:xfrm>
        </p:spPr>
      </p:sp>
      <p:sp>
        <p:nvSpPr>
          <p:cNvPr id="8" name="Date Placeholder 4"/>
          <p:cNvSpPr>
            <a:spLocks noGrp="1"/>
          </p:cNvSpPr>
          <p:nvPr>
            <p:ph type="dt" idx="1"/>
          </p:nvPr>
        </p:nvSpPr>
        <p:spPr>
          <a:xfrm>
            <a:off x="5357192" y="8864602"/>
            <a:ext cx="1212573" cy="267873"/>
          </a:xfrm>
        </p:spPr>
        <p:txBody>
          <a:bodyPr/>
          <a:lstStyle/>
          <a:p>
            <a:fld id="{E831FD69-BB7F-48A9-AD3C-0905D51AD404}" type="datetime3">
              <a:rPr lang="en-US" smtClean="0"/>
              <a:pPr/>
              <a:t>4 March 2013</a:t>
            </a:fld>
            <a:endParaRPr lang="en-US" dirty="0"/>
          </a:p>
        </p:txBody>
      </p:sp>
      <p:sp>
        <p:nvSpPr>
          <p:cNvPr id="9" name="Footer Placeholder 5"/>
          <p:cNvSpPr>
            <a:spLocks noGrp="1"/>
          </p:cNvSpPr>
          <p:nvPr>
            <p:ph type="ftr" sz="quarter" idx="4"/>
          </p:nvPr>
        </p:nvSpPr>
        <p:spPr>
          <a:xfrm>
            <a:off x="288235" y="8864602"/>
            <a:ext cx="1222514" cy="267873"/>
          </a:xfrm>
        </p:spPr>
        <p:txBody>
          <a:bodyPr/>
          <a:lstStyle/>
          <a:p>
            <a:r>
              <a:rPr lang="en-US" smtClean="0"/>
              <a:t>HP Confidential</a:t>
            </a:r>
            <a:endParaRPr lang="en-US" dirty="0"/>
          </a:p>
        </p:txBody>
      </p:sp>
      <p:sp>
        <p:nvSpPr>
          <p:cNvPr id="10" name="Slide Number Placeholder 6"/>
          <p:cNvSpPr>
            <a:spLocks noGrp="1"/>
          </p:cNvSpPr>
          <p:nvPr>
            <p:ph type="sldNum" sz="quarter" idx="5"/>
          </p:nvPr>
        </p:nvSpPr>
        <p:spPr>
          <a:xfrm>
            <a:off x="3124343" y="8864602"/>
            <a:ext cx="596210" cy="267873"/>
          </a:xfrm>
        </p:spPr>
        <p:txBody>
          <a:bodyPr/>
          <a:lstStyle/>
          <a:p>
            <a:fld id="{84B04522-5E79-4620-978F-683F5015A639}" type="slidenum">
              <a:rPr lang="en-US" smtClean="0"/>
              <a:pPr/>
              <a:t>13</a:t>
            </a:fld>
            <a:endParaRPr lang="en-US" dirty="0"/>
          </a:p>
        </p:txBody>
      </p:sp>
    </p:spTree>
    <p:extLst>
      <p:ext uri="{BB962C8B-B14F-4D97-AF65-F5344CB8AC3E}">
        <p14:creationId xmlns:p14="http://schemas.microsoft.com/office/powerpoint/2010/main" val="1362763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r>
              <a:rPr lang="en-US" dirty="0" smtClean="0"/>
              <a:t>HP guest management software allows non-technical individuals to add guests per day, per hour, or for a limited amount of time, temporary access to the network.  For example, it gives the flexibility to the administrator to allow guests network access in a hotel lobby.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Futura Bk" pitchFamily="34" charset="0"/>
              <a:ea typeface="+mn-ea"/>
              <a:cs typeface="+mn-cs"/>
            </a:endParaRPr>
          </a:p>
          <a:p>
            <a:r>
              <a:rPr lang="en-US" sz="1200" kern="1200" dirty="0" smtClean="0">
                <a:solidFill>
                  <a:schemeClr val="tx1"/>
                </a:solidFill>
                <a:latin typeface="Futura Bk" pitchFamily="34" charset="0"/>
                <a:ea typeface="+mn-ea"/>
                <a:cs typeface="+mn-cs"/>
              </a:rPr>
              <a:t>Primary-secondary education as a whole is under tremendous pressure to improve educational quality by expanding the amount and types of services it offers, while simultaneously decreasing costs and increasing data protection</a:t>
            </a:r>
            <a:r>
              <a:rPr lang="en-US" sz="1200" kern="1200" baseline="0" dirty="0" smtClean="0">
                <a:solidFill>
                  <a:schemeClr val="tx1"/>
                </a:solidFill>
                <a:latin typeface="Futura Bk" pitchFamily="34" charset="0"/>
                <a:ea typeface="+mn-ea"/>
                <a:cs typeface="+mn-cs"/>
              </a:rPr>
              <a:t> in an </a:t>
            </a:r>
            <a:r>
              <a:rPr lang="en-US" sz="1200" kern="1200" dirty="0" smtClean="0">
                <a:solidFill>
                  <a:schemeClr val="tx1"/>
                </a:solidFill>
                <a:latin typeface="Futura Bk" pitchFamily="34" charset="0"/>
                <a:ea typeface="+mn-ea"/>
                <a:cs typeface="+mn-cs"/>
              </a:rPr>
              <a:t>open environment that fosters learning but, does so in a way that is safe and secure – IT in general has a big part to play in that mission.  The network infrastructure, in particular, is being leveraged for anywhere/anytime access to course material, learning aids and student information. </a:t>
            </a:r>
          </a:p>
          <a:p>
            <a:endParaRPr lang="en-US" sz="1200" kern="1200" dirty="0" smtClean="0">
              <a:solidFill>
                <a:schemeClr val="tx1"/>
              </a:solidFill>
              <a:latin typeface="Futura Bk" pitchFamily="34" charset="0"/>
              <a:ea typeface="+mn-ea"/>
              <a:cs typeface="+mn-cs"/>
            </a:endParaRPr>
          </a:p>
          <a:p>
            <a:r>
              <a:rPr lang="en-US" sz="1200" kern="1200" dirty="0" smtClean="0">
                <a:solidFill>
                  <a:schemeClr val="tx1"/>
                </a:solidFill>
                <a:latin typeface="Futura Bk" pitchFamily="34" charset="0"/>
                <a:ea typeface="+mn-ea"/>
                <a:cs typeface="+mn-cs"/>
              </a:rPr>
              <a:t>The wealth of freely available information on the Internet has taken study and research to whole new level, but this brings with it a myriad of risks. With such an open environment, these threats can equally come from inside as well as outside the campus. So education security needs to evolve from just policing the WAN, to keep the bad guys out, to verifying, authorizing and policing legitimate users and only granting appropriate access.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E831FD69-BB7F-48A9-AD3C-0905D51AD404}" type="datetime3">
              <a:rPr lang="en-US" smtClean="0"/>
              <a:pPr/>
              <a:t>4 March 2013</a:t>
            </a:fld>
            <a:endParaRPr lang="en-US" dirty="0"/>
          </a:p>
        </p:txBody>
      </p:sp>
      <p:sp>
        <p:nvSpPr>
          <p:cNvPr id="6" name="Footer Placeholder 5"/>
          <p:cNvSpPr>
            <a:spLocks noGrp="1"/>
          </p:cNvSpPr>
          <p:nvPr>
            <p:ph type="ftr" sz="quarter" idx="12"/>
          </p:nvPr>
        </p:nvSpPr>
        <p:spPr/>
        <p:txBody>
          <a:bodyPr/>
          <a:lstStyle/>
          <a:p>
            <a:r>
              <a:rPr lang="en-US" dirty="0" smtClean="0"/>
              <a:t>HP Confidential</a:t>
            </a:r>
            <a:endParaRPr lang="en-US" dirty="0"/>
          </a:p>
        </p:txBody>
      </p:sp>
      <p:sp>
        <p:nvSpPr>
          <p:cNvPr id="7" name="Slide Number Placeholder 6"/>
          <p:cNvSpPr>
            <a:spLocks noGrp="1"/>
          </p:cNvSpPr>
          <p:nvPr>
            <p:ph type="sldNum" sz="quarter" idx="13"/>
          </p:nvPr>
        </p:nvSpPr>
        <p:spPr/>
        <p:txBody>
          <a:bodyPr/>
          <a:lstStyle/>
          <a:p>
            <a:fld id="{84B04522-5E79-4620-978F-683F5015A639}" type="slidenum">
              <a:rPr lang="en-US" smtClean="0"/>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Futura Bk" pitchFamily="34" charset="0"/>
                <a:ea typeface="+mn-ea"/>
                <a:cs typeface="+mn-cs"/>
              </a:rPr>
              <a:t>As many school</a:t>
            </a:r>
            <a:r>
              <a:rPr lang="en-US" sz="1200" kern="1200" baseline="0" dirty="0" smtClean="0">
                <a:solidFill>
                  <a:schemeClr val="tx1"/>
                </a:solidFill>
                <a:latin typeface="Futura Bk" pitchFamily="34" charset="0"/>
                <a:ea typeface="+mn-ea"/>
                <a:cs typeface="+mn-cs"/>
              </a:rPr>
              <a:t> systems </a:t>
            </a:r>
            <a:r>
              <a:rPr lang="en-US" sz="1200" kern="1200" dirty="0" smtClean="0">
                <a:solidFill>
                  <a:schemeClr val="tx1"/>
                </a:solidFill>
                <a:latin typeface="Futura Bk" pitchFamily="34" charset="0"/>
                <a:ea typeface="+mn-ea"/>
                <a:cs typeface="+mn-cs"/>
              </a:rPr>
              <a:t>consider how best to deploy new wireless networks and</a:t>
            </a:r>
            <a:r>
              <a:rPr lang="en-US" sz="1200" kern="1200" baseline="0" dirty="0" smtClean="0">
                <a:solidFill>
                  <a:schemeClr val="tx1"/>
                </a:solidFill>
                <a:latin typeface="Futura Bk" pitchFamily="34" charset="0"/>
                <a:ea typeface="+mn-ea"/>
                <a:cs typeface="+mn-cs"/>
              </a:rPr>
              <a:t> look to </a:t>
            </a:r>
            <a:r>
              <a:rPr lang="en-US" sz="1200" kern="1200" dirty="0" smtClean="0">
                <a:solidFill>
                  <a:schemeClr val="tx1"/>
                </a:solidFill>
                <a:latin typeface="Futura Bk" pitchFamily="34" charset="0"/>
                <a:ea typeface="+mn-ea"/>
                <a:cs typeface="+mn-cs"/>
              </a:rPr>
              <a:t>consolidate their existing network infrastructure, they are challenged by the need to manage and secure disparate systems. Addressing these issues is critical since lapses in management can lead to security breaches and network outages that have serious repercussions, such as public disclosure of student information, unauthorized access to student health records, or interruptions in classroom learning.</a:t>
            </a:r>
          </a:p>
          <a:p>
            <a:endParaRPr lang="en-US" sz="1200" kern="1200" dirty="0" smtClean="0">
              <a:solidFill>
                <a:schemeClr val="tx1"/>
              </a:solidFill>
              <a:latin typeface="Futura Bk" pitchFamily="34" charset="0"/>
              <a:ea typeface="+mn-ea"/>
              <a:cs typeface="+mn-cs"/>
            </a:endParaRPr>
          </a:p>
          <a:p>
            <a:r>
              <a:rPr lang="en-US" sz="1200" kern="1200" baseline="0" dirty="0" smtClean="0">
                <a:solidFill>
                  <a:schemeClr val="tx1"/>
                </a:solidFill>
                <a:latin typeface="Futura Bk" pitchFamily="34" charset="0"/>
                <a:ea typeface="+mn-ea"/>
                <a:cs typeface="+mn-cs"/>
              </a:rPr>
              <a:t>Such chaos can make it difficult for IT teams to support contemporary learning environments such as media-rich interactive courses, distance learning, and one-to-one computing, as well as essential services such as emergency notification systems and administrative services. The disjointed nature of legacy networks also inhibits cost-saving measures such as automating student lifecycle management and physical asset management.</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E831FD69-BB7F-48A9-AD3C-0905D51AD404}" type="datetime3">
              <a:rPr lang="en-US" smtClean="0"/>
              <a:pPr/>
              <a:t>4 March 2013</a:t>
            </a:fld>
            <a:endParaRPr lang="en-US" dirty="0"/>
          </a:p>
        </p:txBody>
      </p:sp>
      <p:sp>
        <p:nvSpPr>
          <p:cNvPr id="6" name="Footer Placeholder 5"/>
          <p:cNvSpPr>
            <a:spLocks noGrp="1"/>
          </p:cNvSpPr>
          <p:nvPr>
            <p:ph type="ftr" sz="quarter" idx="12"/>
          </p:nvPr>
        </p:nvSpPr>
        <p:spPr/>
        <p:txBody>
          <a:bodyPr/>
          <a:lstStyle/>
          <a:p>
            <a:r>
              <a:rPr lang="en-US" dirty="0" smtClean="0"/>
              <a:t>HP Confidential</a:t>
            </a:r>
            <a:endParaRPr lang="en-US" dirty="0"/>
          </a:p>
        </p:txBody>
      </p:sp>
      <p:sp>
        <p:nvSpPr>
          <p:cNvPr id="7" name="Slide Number Placeholder 6"/>
          <p:cNvSpPr>
            <a:spLocks noGrp="1"/>
          </p:cNvSpPr>
          <p:nvPr>
            <p:ph type="sldNum" sz="quarter" idx="13"/>
          </p:nvPr>
        </p:nvSpPr>
        <p:spPr/>
        <p:txBody>
          <a:bodyPr/>
          <a:lstStyle/>
          <a:p>
            <a:fld id="{84B04522-5E79-4620-978F-683F5015A639}" type="slidenum">
              <a:rPr lang="en-US" smtClean="0"/>
              <a:pPr/>
              <a:t>21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0439">
              <a:spcBef>
                <a:spcPct val="30000"/>
              </a:spcBef>
              <a:spcAft>
                <a:spcPct val="0"/>
              </a:spcAft>
              <a:defRPr/>
            </a:pPr>
            <a:r>
              <a:rPr lang="en-US" sz="1200" dirty="0" smtClean="0">
                <a:latin typeface="Arial" charset="0"/>
              </a:rPr>
              <a:t>School districts </a:t>
            </a:r>
            <a:r>
              <a:rPr lang="en-US" sz="1200" baseline="0" dirty="0" smtClean="0">
                <a:latin typeface="Arial" charset="0"/>
              </a:rPr>
              <a:t>can converge and secure their wired and wireless LAN services for greater simplicity and higher functionality with FlexBranch modular building block of the FlexNetwork architecture. The FlexBranch provides all of the necessary services to provide connectivity to branch offices for a headquarters-like user experience, at the same time simplifying remote-site management.</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E831FD69-BB7F-48A9-AD3C-0905D51AD404}" type="datetime3">
              <a:rPr lang="en-US" smtClean="0"/>
              <a:pPr/>
              <a:t>4 March 2013</a:t>
            </a:fld>
            <a:endParaRPr lang="en-US" dirty="0"/>
          </a:p>
        </p:txBody>
      </p:sp>
      <p:sp>
        <p:nvSpPr>
          <p:cNvPr id="6" name="Footer Placeholder 5"/>
          <p:cNvSpPr>
            <a:spLocks noGrp="1"/>
          </p:cNvSpPr>
          <p:nvPr>
            <p:ph type="ftr" sz="quarter" idx="12"/>
          </p:nvPr>
        </p:nvSpPr>
        <p:spPr/>
        <p:txBody>
          <a:bodyPr/>
          <a:lstStyle/>
          <a:p>
            <a:r>
              <a:rPr lang="en-US" dirty="0" smtClean="0"/>
              <a:t>HP Confidential</a:t>
            </a:r>
            <a:endParaRPr lang="en-US" dirty="0"/>
          </a:p>
        </p:txBody>
      </p:sp>
      <p:sp>
        <p:nvSpPr>
          <p:cNvPr id="7" name="Slide Number Placeholder 6"/>
          <p:cNvSpPr>
            <a:spLocks noGrp="1"/>
          </p:cNvSpPr>
          <p:nvPr>
            <p:ph type="sldNum" sz="quarter" idx="13"/>
          </p:nvPr>
        </p:nvSpPr>
        <p:spPr/>
        <p:txBody>
          <a:bodyPr/>
          <a:lstStyle/>
          <a:p>
            <a:fld id="{84B04522-5E79-4620-978F-683F5015A639}" type="slidenum">
              <a:rPr lang="en-US" smtClean="0"/>
              <a:pPr/>
              <a:t>22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otes Placeholder 2"/>
          <p:cNvSpPr>
            <a:spLocks noGrp="1"/>
          </p:cNvSpPr>
          <p:nvPr>
            <p:ph type="body" idx="1"/>
          </p:nvPr>
        </p:nvSpPr>
        <p:spPr/>
        <p:txBody>
          <a:bodyPr>
            <a:normAutofit/>
          </a:bodyPr>
          <a:lstStyle/>
          <a:p>
            <a:endParaRPr lang="en-US" dirty="0" smtClean="0"/>
          </a:p>
        </p:txBody>
      </p:sp>
      <p:sp>
        <p:nvSpPr>
          <p:cNvPr id="4" name="Header Placeholder 3"/>
          <p:cNvSpPr txBox="1">
            <a:spLocks noGrp="1"/>
          </p:cNvSpPr>
          <p:nvPr/>
        </p:nvSpPr>
        <p:spPr>
          <a:xfrm>
            <a:off x="288925" y="29671"/>
            <a:ext cx="2971800" cy="457512"/>
          </a:xfrm>
          <a:prstGeom prst="rect">
            <a:avLst/>
          </a:prstGeom>
          <a:noFill/>
        </p:spPr>
        <p:txBody>
          <a:bodyPr lIns="91430" tIns="45716" rIns="91430" bIns="45716"/>
          <a:lstStyle/>
          <a:p>
            <a:pPr>
              <a:defRPr/>
            </a:pPr>
            <a:endParaRPr lang="en-US" sz="1200" dirty="0">
              <a:solidFill>
                <a:prstClr val="black"/>
              </a:solidFill>
              <a:latin typeface="Futura Bk" pitchFamily="34" charset="0"/>
            </a:endParaRPr>
          </a:p>
        </p:txBody>
      </p:sp>
      <p:sp>
        <p:nvSpPr>
          <p:cNvPr id="26628" name="Date Placeholder 4"/>
          <p:cNvSpPr txBox="1">
            <a:spLocks noGrp="1"/>
          </p:cNvSpPr>
          <p:nvPr/>
        </p:nvSpPr>
        <p:spPr bwMode="auto">
          <a:xfrm>
            <a:off x="5357813" y="8864496"/>
            <a:ext cx="1211262" cy="268574"/>
          </a:xfrm>
          <a:prstGeom prst="rect">
            <a:avLst/>
          </a:prstGeom>
          <a:noFill/>
          <a:ln w="9525">
            <a:noFill/>
            <a:miter lim="800000"/>
            <a:headEnd/>
            <a:tailEnd/>
          </a:ln>
        </p:spPr>
        <p:txBody>
          <a:bodyPr lIns="91430" tIns="45716" rIns="91430" bIns="45716" anchor="b"/>
          <a:lstStyle/>
          <a:p>
            <a:pPr algn="r"/>
            <a:fld id="{2389E9E3-918D-4B8C-893C-1AC3119AA77F}" type="datetime1">
              <a:rPr lang="en-US" sz="800">
                <a:solidFill>
                  <a:prstClr val="black"/>
                </a:solidFill>
                <a:latin typeface="Futura Bk" pitchFamily="34" charset="0"/>
              </a:rPr>
              <a:pPr algn="r"/>
              <a:t>3/4/2013</a:t>
            </a:fld>
            <a:endParaRPr lang="en-US" sz="800" dirty="0">
              <a:solidFill>
                <a:prstClr val="black"/>
              </a:solidFill>
              <a:latin typeface="Futura Bk" pitchFamily="34" charset="0"/>
            </a:endParaRPr>
          </a:p>
        </p:txBody>
      </p:sp>
      <p:sp>
        <p:nvSpPr>
          <p:cNvPr id="6" name="Footer Placeholder 5"/>
          <p:cNvSpPr txBox="1">
            <a:spLocks noGrp="1"/>
          </p:cNvSpPr>
          <p:nvPr/>
        </p:nvSpPr>
        <p:spPr>
          <a:xfrm>
            <a:off x="288928" y="8864496"/>
            <a:ext cx="1222375" cy="268574"/>
          </a:xfrm>
          <a:prstGeom prst="rect">
            <a:avLst/>
          </a:prstGeom>
          <a:noFill/>
        </p:spPr>
        <p:txBody>
          <a:bodyPr lIns="91430" tIns="45716" rIns="91430" bIns="45716" anchor="b"/>
          <a:lstStyle/>
          <a:p>
            <a:pPr>
              <a:defRPr/>
            </a:pPr>
            <a:r>
              <a:rPr lang="en-US" sz="800" dirty="0">
                <a:solidFill>
                  <a:prstClr val="black"/>
                </a:solidFill>
                <a:latin typeface="Futura Bk" pitchFamily="34" charset="0"/>
              </a:rPr>
              <a:t>HP Confidential</a:t>
            </a:r>
          </a:p>
        </p:txBody>
      </p:sp>
      <p:sp>
        <p:nvSpPr>
          <p:cNvPr id="26630" name="Slide Number Placeholder 6"/>
          <p:cNvSpPr txBox="1">
            <a:spLocks noGrp="1"/>
          </p:cNvSpPr>
          <p:nvPr/>
        </p:nvSpPr>
        <p:spPr bwMode="auto">
          <a:xfrm>
            <a:off x="3124200" y="8864496"/>
            <a:ext cx="596900" cy="268574"/>
          </a:xfrm>
          <a:prstGeom prst="rect">
            <a:avLst/>
          </a:prstGeom>
          <a:noFill/>
          <a:ln w="9525">
            <a:noFill/>
            <a:miter lim="800000"/>
            <a:headEnd/>
            <a:tailEnd/>
          </a:ln>
        </p:spPr>
        <p:txBody>
          <a:bodyPr lIns="91430" tIns="45716" rIns="91430" bIns="45716" anchor="b"/>
          <a:lstStyle/>
          <a:p>
            <a:pPr algn="ctr"/>
            <a:fld id="{F9C12F65-64E2-4E17-AD1D-864EA3D77D41}" type="slidenum">
              <a:rPr lang="en-US" sz="800">
                <a:solidFill>
                  <a:prstClr val="black"/>
                </a:solidFill>
                <a:latin typeface="Futura Bk" pitchFamily="34" charset="0"/>
              </a:rPr>
              <a:pPr algn="ctr"/>
              <a:t>23</a:t>
            </a:fld>
            <a:endParaRPr lang="en-US" sz="800" dirty="0">
              <a:solidFill>
                <a:prstClr val="black"/>
              </a:solidFill>
              <a:latin typeface="Futura Bk" pitchFamily="34" charset="0"/>
            </a:endParaRPr>
          </a:p>
        </p:txBody>
      </p:sp>
      <p:sp>
        <p:nvSpPr>
          <p:cNvPr id="9" name="Slide Image Placeholder 8"/>
          <p:cNvSpPr>
            <a:spLocks noGrp="1" noRot="1" noChangeAspect="1"/>
          </p:cNvSpPr>
          <p:nvPr>
            <p:ph type="sldImg"/>
          </p:nvPr>
        </p:nvSpPr>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9943">
              <a:buClr>
                <a:srgbClr val="898B8F"/>
              </a:buClr>
              <a:buSzPct val="80000"/>
              <a:defRPr/>
            </a:pPr>
            <a:r>
              <a:rPr lang="en-US" dirty="0" smtClean="0">
                <a:solidFill>
                  <a:srgbClr val="FFAA00"/>
                </a:solidFill>
              </a:rPr>
              <a:t>In some cases as many as 75%</a:t>
            </a:r>
            <a:r>
              <a:rPr lang="en-US" dirty="0" smtClean="0">
                <a:solidFill>
                  <a:srgbClr val="FF0000"/>
                </a:solidFill>
              </a:rPr>
              <a:t> </a:t>
            </a:r>
            <a:r>
              <a:rPr lang="en-US" dirty="0" smtClean="0">
                <a:solidFill>
                  <a:schemeClr val="bg1"/>
                </a:solidFill>
              </a:rPr>
              <a:t>of workers are outside the company corporate headquarters – but they are faced with poor application availability and poor performance. </a:t>
            </a:r>
          </a:p>
          <a:p>
            <a:pPr defTabSz="889943">
              <a:buClr>
                <a:srgbClr val="898B8F"/>
              </a:buClr>
              <a:buSzPct val="80000"/>
              <a:defRPr/>
            </a:pPr>
            <a:endParaRPr lang="en-US" baseline="0" dirty="0" smtClean="0"/>
          </a:p>
          <a:p>
            <a:pPr defTabSz="889943">
              <a:buClr>
                <a:srgbClr val="898B8F"/>
              </a:buClr>
              <a:buSzPct val="80000"/>
              <a:defRPr/>
            </a:pPr>
            <a:r>
              <a:rPr lang="en-US" baseline="0" dirty="0" smtClean="0"/>
              <a:t>The branch typically has limited staff and operates in a low touch (or even no touch) model. </a:t>
            </a:r>
          </a:p>
          <a:p>
            <a:pPr defTabSz="889943">
              <a:buClr>
                <a:srgbClr val="898B8F"/>
              </a:buClr>
              <a:buSzPct val="80000"/>
              <a:defRPr/>
            </a:pPr>
            <a:endParaRPr lang="en-US" baseline="0" dirty="0" smtClean="0"/>
          </a:p>
          <a:p>
            <a:pPr defTabSz="889943">
              <a:buClr>
                <a:srgbClr val="898B8F"/>
              </a:buClr>
              <a:buSzPct val="80000"/>
              <a:defRPr/>
            </a:pPr>
            <a:r>
              <a:rPr lang="en-US" baseline="0" dirty="0" smtClean="0"/>
              <a:t>Branches need pre-packaged equipment that can be dropped into a branch. </a:t>
            </a:r>
          </a:p>
          <a:p>
            <a:pPr defTabSz="889943">
              <a:buClr>
                <a:srgbClr val="898B8F"/>
              </a:buClr>
              <a:buSzPct val="80000"/>
              <a:defRPr/>
            </a:pPr>
            <a:endParaRPr lang="en-US" baseline="0" dirty="0" smtClean="0"/>
          </a:p>
          <a:p>
            <a:pPr>
              <a:buClr>
                <a:srgbClr val="898B8F"/>
              </a:buClr>
              <a:buSzPct val="80000"/>
              <a:defRPr/>
            </a:pPr>
            <a:r>
              <a:rPr lang="en-US" baseline="0" dirty="0" smtClean="0"/>
              <a:t>FlexBranch delivers a Plug and Play remote network which provides simplicity and convergence of functionality and services. </a:t>
            </a:r>
          </a:p>
          <a:p>
            <a:pPr>
              <a:buClr>
                <a:srgbClr val="898B8F"/>
              </a:buClr>
              <a:buSzPct val="80000"/>
              <a:defRPr/>
            </a:pPr>
            <a:endParaRPr lang="en-US" baseline="0" dirty="0" smtClean="0"/>
          </a:p>
          <a:p>
            <a:pPr>
              <a:buClr>
                <a:srgbClr val="898B8F"/>
              </a:buClr>
              <a:buSzPct val="80000"/>
              <a:defRPr/>
            </a:pPr>
            <a:r>
              <a:rPr lang="en-US" baseline="0" dirty="0" smtClean="0"/>
              <a:t>The FlexBranch solutions integrate best-in-class applications from a large ecosystem of alliance partners. </a:t>
            </a:r>
          </a:p>
          <a:p>
            <a:pPr marL="111629" indent="-111629">
              <a:buClr>
                <a:srgbClr val="898B8F"/>
              </a:buClr>
              <a:buSzPct val="80000"/>
              <a:defRPr/>
            </a:pPr>
            <a:endParaRPr lang="en-US" baseline="0" dirty="0" smtClean="0"/>
          </a:p>
          <a:p>
            <a:pPr marL="111629" indent="-111629">
              <a:buClr>
                <a:srgbClr val="898B8F"/>
              </a:buClr>
              <a:buSzPct val="80000"/>
              <a:defRPr/>
            </a:pPr>
            <a:endParaRPr lang="en-US" dirty="0" smtClean="0"/>
          </a:p>
        </p:txBody>
      </p:sp>
      <p:sp>
        <p:nvSpPr>
          <p:cNvPr id="4" name="Slide Number Placeholder 3"/>
          <p:cNvSpPr>
            <a:spLocks noGrp="1"/>
          </p:cNvSpPr>
          <p:nvPr>
            <p:ph type="sldNum" sz="quarter" idx="10"/>
          </p:nvPr>
        </p:nvSpPr>
        <p:spPr/>
        <p:txBody>
          <a:bodyPr/>
          <a:lstStyle/>
          <a:p>
            <a:fld id="{E7526AF1-8CAF-4C77-BCFD-20E41208540E}"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Futura Bk" pitchFamily="34" charset="0"/>
                <a:ea typeface="+mn-ea"/>
                <a:cs typeface="+mn-cs"/>
              </a:rPr>
              <a:t>Let’s begin by jumping into the challenges that</a:t>
            </a:r>
            <a:r>
              <a:rPr lang="en-US" sz="1200" kern="1200" baseline="0" dirty="0" smtClean="0">
                <a:solidFill>
                  <a:schemeClr val="tx1"/>
                </a:solidFill>
                <a:latin typeface="Futura Bk" pitchFamily="34" charset="0"/>
                <a:ea typeface="+mn-ea"/>
                <a:cs typeface="+mn-cs"/>
              </a:rPr>
              <a:t> school systems around the globe are facing today. </a:t>
            </a:r>
          </a:p>
          <a:p>
            <a:endParaRPr lang="en-US" sz="1200" kern="1200" baseline="0" dirty="0" smtClean="0">
              <a:solidFill>
                <a:schemeClr val="tx1"/>
              </a:solidFill>
              <a:latin typeface="Futura Bk" pitchFamily="34" charset="0"/>
              <a:ea typeface="+mn-ea"/>
              <a:cs typeface="+mn-cs"/>
            </a:endParaRPr>
          </a:p>
          <a:p>
            <a:r>
              <a:rPr lang="en-US" sz="1200" kern="1200" baseline="0" dirty="0" smtClean="0">
                <a:solidFill>
                  <a:schemeClr val="tx1"/>
                </a:solidFill>
                <a:latin typeface="Futura Bk" pitchFamily="34" charset="0"/>
                <a:ea typeface="+mn-ea"/>
                <a:cs typeface="+mn-cs"/>
              </a:rPr>
              <a:t>As schools around the world push toward the everyday use of sophisticated technologies that can help them compete for top-notch students, faculty, and funding, accelerate literacy and improve graduation rates,  they are rethinking their legacy—and, in many cases, proprietary—infrastructure approaches.</a:t>
            </a:r>
            <a:endParaRPr lang="en-US" sz="1200" kern="1200" dirty="0" smtClean="0">
              <a:solidFill>
                <a:schemeClr val="tx1"/>
              </a:solidFill>
              <a:latin typeface="Futura Bk" pitchFamily="34" charset="0"/>
              <a:ea typeface="+mn-ea"/>
              <a:cs typeface="+mn-cs"/>
            </a:endParaRPr>
          </a:p>
          <a:p>
            <a:endParaRPr lang="en-US" sz="1200" kern="1200" dirty="0" smtClean="0">
              <a:solidFill>
                <a:schemeClr val="tx1"/>
              </a:solidFill>
              <a:latin typeface="Futura Bk" pitchFamily="34" charset="0"/>
              <a:ea typeface="+mn-ea"/>
              <a:cs typeface="+mn-cs"/>
            </a:endParaRPr>
          </a:p>
          <a:p>
            <a:r>
              <a:rPr lang="en-US" sz="1200" kern="1200" dirty="0" smtClean="0">
                <a:solidFill>
                  <a:schemeClr val="tx1"/>
                </a:solidFill>
                <a:latin typeface="Futura Bk" pitchFamily="34" charset="0"/>
                <a:ea typeface="+mn-ea"/>
                <a:cs typeface="+mn-cs"/>
              </a:rPr>
              <a:t>Pressure for schools to prepare students for the real world has reached unprecedented levels. However, school districts</a:t>
            </a:r>
            <a:r>
              <a:rPr lang="en-US" sz="1200" kern="1200" baseline="0" dirty="0" smtClean="0">
                <a:solidFill>
                  <a:schemeClr val="tx1"/>
                </a:solidFill>
                <a:latin typeface="Futura Bk" pitchFamily="34" charset="0"/>
                <a:ea typeface="+mn-ea"/>
                <a:cs typeface="+mn-cs"/>
              </a:rPr>
              <a:t> </a:t>
            </a:r>
            <a:r>
              <a:rPr lang="en-US" sz="1200" kern="1200" dirty="0" smtClean="0">
                <a:solidFill>
                  <a:schemeClr val="tx1"/>
                </a:solidFill>
                <a:latin typeface="Futura Bk" pitchFamily="34" charset="0"/>
                <a:ea typeface="+mn-ea"/>
                <a:cs typeface="+mn-cs"/>
              </a:rPr>
              <a:t>face many challenges in their adoption of technology and have a difficult balance to strike—offer open, accessible networks that can support real-time, resource-intensive, and collaborative applications without jeopardizing performance or security. This problem is especially difficult to solve since most school districts have a combination of legacy and new applications running on disparate, proprietary networks, creating interoperability, visibility, and security problems.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Futura Bk" pitchFamily="34" charset="0"/>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the same time, school</a:t>
            </a:r>
            <a:r>
              <a:rPr lang="en-US" baseline="0" dirty="0" smtClean="0"/>
              <a:t> budgets and resources are constrained.  There typically is no option to add staff.  Instead, IT organizations must find ways to utilize current resources and staff more efficiently.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0" fontAlgn="base" latinLnBrk="0" hangingPunct="0">
              <a:lnSpc>
                <a:spcPct val="100000"/>
              </a:lnSpc>
              <a:spcBef>
                <a:spcPts val="400"/>
              </a:spcBef>
              <a:spcAft>
                <a:spcPts val="600"/>
              </a:spcAft>
              <a:buClrTx/>
              <a:buSzTx/>
              <a:buFontTx/>
              <a:buNone/>
              <a:tabLst/>
              <a:defRPr/>
            </a:pPr>
            <a:r>
              <a:rPr lang="en-US" dirty="0" smtClean="0">
                <a:latin typeface="Arial" charset="0"/>
              </a:rPr>
              <a:t>Additionally,</a:t>
            </a:r>
            <a:r>
              <a:rPr lang="en-US" baseline="0" dirty="0" smtClean="0">
                <a:latin typeface="Arial" charset="0"/>
              </a:rPr>
              <a:t> i</a:t>
            </a:r>
            <a:r>
              <a:rPr lang="en-US" dirty="0" smtClean="0">
                <a:latin typeface="Arial" charset="0"/>
              </a:rPr>
              <a:t>ncreased access to student records—complicated by extensive use of mobile</a:t>
            </a:r>
            <a:r>
              <a:rPr lang="en-US" baseline="0" dirty="0" smtClean="0">
                <a:latin typeface="Arial" charset="0"/>
              </a:rPr>
              <a:t> devices</a:t>
            </a:r>
            <a:r>
              <a:rPr lang="en-US" dirty="0" smtClean="0">
                <a:latin typeface="Arial" charset="0"/>
              </a:rPr>
              <a:t>—invites cyber attacks, potentially jeopardizing student privacy and compliance with  the Child Internet Protection Act (CIPA). Security breaches also can put student safety at risk by crippling emergency notification and video surveillance systems. The potential for network users to access and download unauthorized content further fuels the need for proactive, multi-layered security.</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E831FD69-BB7F-48A9-AD3C-0905D51AD404}" type="datetime3">
              <a:rPr lang="en-US" smtClean="0"/>
              <a:pPr/>
              <a:t>4 March 2013</a:t>
            </a:fld>
            <a:endParaRPr lang="en-US" dirty="0"/>
          </a:p>
        </p:txBody>
      </p:sp>
      <p:sp>
        <p:nvSpPr>
          <p:cNvPr id="6" name="Footer Placeholder 5"/>
          <p:cNvSpPr>
            <a:spLocks noGrp="1"/>
          </p:cNvSpPr>
          <p:nvPr>
            <p:ph type="ftr" sz="quarter" idx="12"/>
          </p:nvPr>
        </p:nvSpPr>
        <p:spPr/>
        <p:txBody>
          <a:bodyPr/>
          <a:lstStyle/>
          <a:p>
            <a:r>
              <a:rPr lang="en-US" dirty="0" smtClean="0"/>
              <a:t>HP Confidential</a:t>
            </a:r>
            <a:endParaRPr lang="en-US" dirty="0"/>
          </a:p>
        </p:txBody>
      </p:sp>
      <p:sp>
        <p:nvSpPr>
          <p:cNvPr id="7" name="Slide Number Placeholder 6"/>
          <p:cNvSpPr>
            <a:spLocks noGrp="1"/>
          </p:cNvSpPr>
          <p:nvPr>
            <p:ph type="sldNum" sz="quarter" idx="13"/>
          </p:nvPr>
        </p:nvSpPr>
        <p:spPr/>
        <p:txBody>
          <a:bodyPr/>
          <a:lstStyle/>
          <a:p>
            <a:fld id="{84B04522-5E79-4620-978F-683F5015A639}"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80000"/>
              </a:lnSpc>
              <a:buFontTx/>
              <a:buNone/>
            </a:pPr>
            <a:r>
              <a:rPr lang="en-GB" sz="1200" dirty="0" err="1" smtClean="0"/>
              <a:t>FlexManagement</a:t>
            </a:r>
            <a:r>
              <a:rPr lang="en-GB" sz="1200" dirty="0" smtClean="0"/>
              <a:t> allows IT to gain new efficiencies and higher levels of control by converging network</a:t>
            </a:r>
            <a:r>
              <a:rPr lang="en-GB" sz="1200" baseline="0" dirty="0" smtClean="0"/>
              <a:t> management and orchestration.  Instead of turning to myriad discrete network management tools, IT staff can use HP Intelligent Management Center (IMC) for single pane-of-glass management across heterogeneous networks.  IMC provides full fault, configuration, accounting, performance and security management and scales easily from small to very large deployments.</a:t>
            </a:r>
            <a:endParaRPr lang="en-GB" sz="1200"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E831FD69-BB7F-48A9-AD3C-0905D51AD404}" type="datetime3">
              <a:rPr lang="en-US" smtClean="0"/>
              <a:pPr/>
              <a:t>4 March 2013</a:t>
            </a:fld>
            <a:endParaRPr lang="en-US" dirty="0"/>
          </a:p>
        </p:txBody>
      </p:sp>
      <p:sp>
        <p:nvSpPr>
          <p:cNvPr id="6" name="Footer Placeholder 5"/>
          <p:cNvSpPr>
            <a:spLocks noGrp="1"/>
          </p:cNvSpPr>
          <p:nvPr>
            <p:ph type="ftr" sz="quarter" idx="12"/>
          </p:nvPr>
        </p:nvSpPr>
        <p:spPr/>
        <p:txBody>
          <a:bodyPr/>
          <a:lstStyle/>
          <a:p>
            <a:r>
              <a:rPr lang="en-US" dirty="0" smtClean="0"/>
              <a:t>HP Confidential</a:t>
            </a:r>
            <a:endParaRPr lang="en-US" dirty="0"/>
          </a:p>
        </p:txBody>
      </p:sp>
      <p:sp>
        <p:nvSpPr>
          <p:cNvPr id="7" name="Slide Number Placeholder 6"/>
          <p:cNvSpPr>
            <a:spLocks noGrp="1"/>
          </p:cNvSpPr>
          <p:nvPr>
            <p:ph type="sldNum" sz="quarter" idx="13"/>
          </p:nvPr>
        </p:nvSpPr>
        <p:spPr/>
        <p:txBody>
          <a:bodyPr/>
          <a:lstStyle/>
          <a:p>
            <a:fld id="{84B04522-5E79-4620-978F-683F5015A639}" type="slidenum">
              <a:rPr lang="en-US" smtClean="0"/>
              <a:pPr/>
              <a:t>25</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IMC bridgest he gap between managing physical and virtual networks – which is a significant</a:t>
            </a:r>
            <a:r>
              <a:rPr lang="en-US" baseline="0" dirty="0" smtClean="0"/>
              <a:t> challenge- and also provides converged management for wired and wireless LAN management across the campus.  IT can enforce consistent, identity-based security controls with a single system for both network access control and identity management.</a:t>
            </a:r>
          </a:p>
          <a:p>
            <a:endParaRPr lang="en-US" baseline="0" dirty="0" smtClean="0"/>
          </a:p>
          <a:p>
            <a:r>
              <a:rPr lang="en-US" baseline="0" dirty="0" smtClean="0"/>
              <a:t>IT staff can use IMC to manage both their HP and legacy networks.  IMC manages 2,600 network devices from 35 manufacturers.  IMC integrates with HP software today, and its SOA architecture allows federation with other orchestration tools.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E831FD69-BB7F-48A9-AD3C-0905D51AD404}" type="datetime3">
              <a:rPr lang="en-US" smtClean="0"/>
              <a:pPr/>
              <a:t>4 March 2013</a:t>
            </a:fld>
            <a:endParaRPr lang="en-US" dirty="0"/>
          </a:p>
        </p:txBody>
      </p:sp>
      <p:sp>
        <p:nvSpPr>
          <p:cNvPr id="6" name="Footer Placeholder 5"/>
          <p:cNvSpPr>
            <a:spLocks noGrp="1"/>
          </p:cNvSpPr>
          <p:nvPr>
            <p:ph type="ftr" sz="quarter" idx="12"/>
          </p:nvPr>
        </p:nvSpPr>
        <p:spPr/>
        <p:txBody>
          <a:bodyPr/>
          <a:lstStyle/>
          <a:p>
            <a:r>
              <a:rPr lang="en-US" dirty="0" smtClean="0"/>
              <a:t>HP Confidential</a:t>
            </a:r>
            <a:endParaRPr lang="en-US" dirty="0"/>
          </a:p>
        </p:txBody>
      </p:sp>
      <p:sp>
        <p:nvSpPr>
          <p:cNvPr id="7" name="Slide Number Placeholder 6"/>
          <p:cNvSpPr>
            <a:spLocks noGrp="1"/>
          </p:cNvSpPr>
          <p:nvPr>
            <p:ph type="sldNum" sz="quarter" idx="13"/>
          </p:nvPr>
        </p:nvSpPr>
        <p:spPr/>
        <p:txBody>
          <a:bodyPr/>
          <a:lstStyle/>
          <a:p>
            <a:fld id="{84B04522-5E79-4620-978F-683F5015A639}" type="slidenum">
              <a:rPr lang="en-US" smtClean="0"/>
              <a:pPr/>
              <a:t>26</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otes Placeholder 2"/>
          <p:cNvSpPr>
            <a:spLocks noGrp="1"/>
          </p:cNvSpPr>
          <p:nvPr>
            <p:ph type="body" idx="1"/>
          </p:nvPr>
        </p:nvSpPr>
        <p:spPr/>
        <p:txBody>
          <a:bodyPr>
            <a:normAutofit/>
          </a:bodyPr>
          <a:lstStyle/>
          <a:p>
            <a:r>
              <a:rPr lang="en-US" dirty="0" smtClean="0"/>
              <a:t>HP Networking now has an incredibly broad networking and security portfolio all the way from the edge of the network to the very core of the data center. </a:t>
            </a:r>
          </a:p>
          <a:p>
            <a:endParaRPr lang="en-US" dirty="0" smtClean="0"/>
          </a:p>
          <a:p>
            <a:r>
              <a:rPr lang="en-US" dirty="0" smtClean="0"/>
              <a:t>HP also provides single-pane-of-glass management and a broad range of services for our networking customers.</a:t>
            </a:r>
          </a:p>
          <a:p>
            <a:endParaRPr lang="en-US" dirty="0" smtClean="0"/>
          </a:p>
          <a:p>
            <a:r>
              <a:rPr lang="en-US" dirty="0" smtClean="0"/>
              <a:t>We have a robust and highly competitive networking technology with industry leading innovations.</a:t>
            </a:r>
          </a:p>
          <a:p>
            <a:endParaRPr lang="en-US" dirty="0" smtClean="0"/>
          </a:p>
          <a:p>
            <a:r>
              <a:rPr lang="en-US" dirty="0" smtClean="0"/>
              <a:t>This year, we’ve introduced many new products to our family. </a:t>
            </a:r>
          </a:p>
          <a:p>
            <a:endParaRPr lang="en-US" dirty="0" smtClean="0"/>
          </a:p>
          <a:p>
            <a:r>
              <a:rPr lang="en-US" dirty="0" smtClean="0"/>
              <a:t>Let me show you what some of these products look like and what we really mean by true innovation.</a:t>
            </a:r>
          </a:p>
          <a:p>
            <a:endParaRPr lang="en-US" dirty="0" smtClean="0"/>
          </a:p>
          <a:p>
            <a:endParaRPr lang="en-US" dirty="0" smtClean="0"/>
          </a:p>
          <a:p>
            <a:endParaRPr lang="en-US" dirty="0" smtClean="0"/>
          </a:p>
          <a:p>
            <a:endParaRPr lang="en-US" dirty="0" smtClean="0"/>
          </a:p>
        </p:txBody>
      </p:sp>
      <p:sp>
        <p:nvSpPr>
          <p:cNvPr id="4" name="Header Placeholder 3"/>
          <p:cNvSpPr txBox="1">
            <a:spLocks noGrp="1"/>
          </p:cNvSpPr>
          <p:nvPr/>
        </p:nvSpPr>
        <p:spPr>
          <a:xfrm>
            <a:off x="288926" y="29676"/>
            <a:ext cx="2971800" cy="457512"/>
          </a:xfrm>
          <a:prstGeom prst="rect">
            <a:avLst/>
          </a:prstGeom>
          <a:noFill/>
        </p:spPr>
        <p:txBody>
          <a:bodyPr lIns="91435" tIns="45718" rIns="91435" bIns="45718"/>
          <a:lstStyle/>
          <a:p>
            <a:pPr>
              <a:defRPr/>
            </a:pPr>
            <a:endParaRPr lang="en-US" sz="1200" dirty="0">
              <a:solidFill>
                <a:prstClr val="black"/>
              </a:solidFill>
              <a:latin typeface="Futura Bk" pitchFamily="34" charset="0"/>
            </a:endParaRPr>
          </a:p>
        </p:txBody>
      </p:sp>
      <p:sp>
        <p:nvSpPr>
          <p:cNvPr id="26628" name="Date Placeholder 4"/>
          <p:cNvSpPr txBox="1">
            <a:spLocks noGrp="1"/>
          </p:cNvSpPr>
          <p:nvPr/>
        </p:nvSpPr>
        <p:spPr bwMode="auto">
          <a:xfrm>
            <a:off x="5357815" y="8864497"/>
            <a:ext cx="1211262" cy="268574"/>
          </a:xfrm>
          <a:prstGeom prst="rect">
            <a:avLst/>
          </a:prstGeom>
          <a:noFill/>
          <a:ln w="9525">
            <a:noFill/>
            <a:miter lim="800000"/>
            <a:headEnd/>
            <a:tailEnd/>
          </a:ln>
        </p:spPr>
        <p:txBody>
          <a:bodyPr lIns="91435" tIns="45718" rIns="91435" bIns="45718" anchor="b"/>
          <a:lstStyle/>
          <a:p>
            <a:pPr algn="r"/>
            <a:fld id="{2389E9E3-918D-4B8C-893C-1AC3119AA77F}" type="datetime1">
              <a:rPr lang="en-US" sz="800">
                <a:solidFill>
                  <a:prstClr val="black"/>
                </a:solidFill>
                <a:latin typeface="Futura Bk" pitchFamily="34" charset="0"/>
              </a:rPr>
              <a:pPr algn="r"/>
              <a:t>3/4/2013</a:t>
            </a:fld>
            <a:endParaRPr lang="en-US" sz="800" dirty="0">
              <a:solidFill>
                <a:prstClr val="black"/>
              </a:solidFill>
              <a:latin typeface="Futura Bk" pitchFamily="34" charset="0"/>
            </a:endParaRPr>
          </a:p>
        </p:txBody>
      </p:sp>
      <p:sp>
        <p:nvSpPr>
          <p:cNvPr id="6" name="Footer Placeholder 5"/>
          <p:cNvSpPr txBox="1">
            <a:spLocks noGrp="1"/>
          </p:cNvSpPr>
          <p:nvPr/>
        </p:nvSpPr>
        <p:spPr>
          <a:xfrm>
            <a:off x="288933" y="8864497"/>
            <a:ext cx="1222375" cy="268574"/>
          </a:xfrm>
          <a:prstGeom prst="rect">
            <a:avLst/>
          </a:prstGeom>
          <a:noFill/>
        </p:spPr>
        <p:txBody>
          <a:bodyPr lIns="91435" tIns="45718" rIns="91435" bIns="45718" anchor="b"/>
          <a:lstStyle/>
          <a:p>
            <a:pPr>
              <a:defRPr/>
            </a:pPr>
            <a:r>
              <a:rPr lang="en-US" sz="800" dirty="0">
                <a:solidFill>
                  <a:prstClr val="black"/>
                </a:solidFill>
                <a:latin typeface="Futura Bk" pitchFamily="34" charset="0"/>
              </a:rPr>
              <a:t>HP Confidential</a:t>
            </a:r>
          </a:p>
        </p:txBody>
      </p:sp>
      <p:sp>
        <p:nvSpPr>
          <p:cNvPr id="26630" name="Slide Number Placeholder 6"/>
          <p:cNvSpPr txBox="1">
            <a:spLocks noGrp="1"/>
          </p:cNvSpPr>
          <p:nvPr/>
        </p:nvSpPr>
        <p:spPr bwMode="auto">
          <a:xfrm>
            <a:off x="3124202" y="8864497"/>
            <a:ext cx="596901" cy="268574"/>
          </a:xfrm>
          <a:prstGeom prst="rect">
            <a:avLst/>
          </a:prstGeom>
          <a:noFill/>
          <a:ln w="9525">
            <a:noFill/>
            <a:miter lim="800000"/>
            <a:headEnd/>
            <a:tailEnd/>
          </a:ln>
        </p:spPr>
        <p:txBody>
          <a:bodyPr lIns="91435" tIns="45718" rIns="91435" bIns="45718" anchor="b"/>
          <a:lstStyle/>
          <a:p>
            <a:pPr algn="ctr"/>
            <a:fld id="{F9C12F65-64E2-4E17-AD1D-864EA3D77D41}" type="slidenum">
              <a:rPr lang="en-US" sz="800">
                <a:solidFill>
                  <a:prstClr val="black"/>
                </a:solidFill>
                <a:latin typeface="Futura Bk" pitchFamily="34" charset="0"/>
              </a:rPr>
              <a:pPr algn="ctr"/>
              <a:t>27</a:t>
            </a:fld>
            <a:endParaRPr lang="en-US" sz="800" dirty="0">
              <a:solidFill>
                <a:prstClr val="black"/>
              </a:solidFill>
              <a:latin typeface="Futura Bk" pitchFamily="34" charset="0"/>
            </a:endParaRPr>
          </a:p>
        </p:txBody>
      </p:sp>
      <p:sp>
        <p:nvSpPr>
          <p:cNvPr id="9" name="Slide Image Placeholder 8"/>
          <p:cNvSpPr>
            <a:spLocks noGrp="1" noRot="1" noChangeAspect="1"/>
          </p:cNvSpPr>
          <p:nvPr>
            <p:ph type="sldImg"/>
          </p:nvPr>
        </p:nvSpPr>
        <p:spPr>
          <a:xfrm>
            <a:off x="1879600" y="492125"/>
            <a:ext cx="3098800" cy="1744663"/>
          </a:xfr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HP</a:t>
            </a:r>
            <a:r>
              <a:rPr lang="en-US" baseline="0" dirty="0" smtClean="0"/>
              <a:t> is the largest IT provider in the world and HP has a long history of innovation.</a:t>
            </a:r>
          </a:p>
          <a:p>
            <a:endParaRPr lang="en-US" baseline="0" dirty="0" smtClean="0"/>
          </a:p>
          <a:p>
            <a:r>
              <a:rPr lang="en-US" baseline="0" dirty="0" smtClean="0"/>
              <a:t>HP acquired 3Com in 2010.  </a:t>
            </a:r>
          </a:p>
          <a:p>
            <a:endParaRPr lang="en-US" baseline="0" dirty="0" smtClean="0"/>
          </a:p>
          <a:p>
            <a:r>
              <a:rPr lang="en-US" baseline="0" dirty="0" smtClean="0"/>
              <a:t>And as you can see, both HP and 3Com have a long and rich history of networking innovation.</a:t>
            </a:r>
          </a:p>
          <a:p>
            <a:endParaRPr lang="en-US" baseline="0"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E831FD69-BB7F-48A9-AD3C-0905D51AD404}" type="datetime3">
              <a:rPr lang="en-US" smtClean="0"/>
              <a:pPr/>
              <a:t>4 March 2013</a:t>
            </a:fld>
            <a:endParaRPr lang="en-US" dirty="0"/>
          </a:p>
        </p:txBody>
      </p:sp>
      <p:sp>
        <p:nvSpPr>
          <p:cNvPr id="6" name="Footer Placeholder 5"/>
          <p:cNvSpPr>
            <a:spLocks noGrp="1"/>
          </p:cNvSpPr>
          <p:nvPr>
            <p:ph type="ftr" sz="quarter" idx="12"/>
          </p:nvPr>
        </p:nvSpPr>
        <p:spPr/>
        <p:txBody>
          <a:bodyPr/>
          <a:lstStyle/>
          <a:p>
            <a:r>
              <a:rPr lang="en-US" smtClean="0"/>
              <a:t>HP Confidential</a:t>
            </a:r>
            <a:endParaRPr lang="en-US" dirty="0"/>
          </a:p>
        </p:txBody>
      </p:sp>
      <p:sp>
        <p:nvSpPr>
          <p:cNvPr id="7" name="Slide Number Placeholder 6"/>
          <p:cNvSpPr>
            <a:spLocks noGrp="1"/>
          </p:cNvSpPr>
          <p:nvPr>
            <p:ph type="sldNum" sz="quarter" idx="13"/>
          </p:nvPr>
        </p:nvSpPr>
        <p:spPr/>
        <p:txBody>
          <a:bodyPr/>
          <a:lstStyle/>
          <a:p>
            <a:fld id="{84B04522-5E79-4620-978F-683F5015A639}" type="slidenum">
              <a:rPr lang="en-US" smtClean="0"/>
              <a:pPr/>
              <a:t>28</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HP evaluated</a:t>
            </a:r>
            <a:r>
              <a:rPr lang="en-US" baseline="0" dirty="0" smtClean="0"/>
              <a:t> and tested all of the products in the 3Com portfolio prior to the acquisition.</a:t>
            </a:r>
          </a:p>
          <a:p>
            <a:endParaRPr lang="en-US" baseline="0" dirty="0" smtClean="0"/>
          </a:p>
          <a:p>
            <a:r>
              <a:rPr lang="en-US" baseline="0" dirty="0" smtClean="0"/>
              <a:t>Based on the test results, HP purchased 3Com and migrated to an all HP-network.</a:t>
            </a:r>
            <a:endParaRPr lang="en-US" dirty="0" smtClean="0"/>
          </a:p>
          <a:p>
            <a:endParaRPr lang="en-US" dirty="0" smtClean="0"/>
          </a:p>
          <a:p>
            <a:r>
              <a:rPr lang="en-US" baseline="0" dirty="0" smtClean="0"/>
              <a:t>HP’s 6 next generation data centers converted to HP Networking in under 6 months with no down time and 4 times the previous bandwidth.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E831FD69-BB7F-48A9-AD3C-0905D51AD404}" type="datetime3">
              <a:rPr lang="en-US" smtClean="0"/>
              <a:pPr/>
              <a:t>4 March 2013</a:t>
            </a:fld>
            <a:endParaRPr lang="en-US" dirty="0"/>
          </a:p>
        </p:txBody>
      </p:sp>
      <p:sp>
        <p:nvSpPr>
          <p:cNvPr id="6" name="Footer Placeholder 5"/>
          <p:cNvSpPr>
            <a:spLocks noGrp="1"/>
          </p:cNvSpPr>
          <p:nvPr>
            <p:ph type="ftr" sz="quarter" idx="12"/>
          </p:nvPr>
        </p:nvSpPr>
        <p:spPr/>
        <p:txBody>
          <a:bodyPr/>
          <a:lstStyle/>
          <a:p>
            <a:r>
              <a:rPr lang="en-US" smtClean="0"/>
              <a:t>HP Confidential</a:t>
            </a:r>
            <a:endParaRPr lang="en-US" dirty="0"/>
          </a:p>
        </p:txBody>
      </p:sp>
      <p:sp>
        <p:nvSpPr>
          <p:cNvPr id="7" name="Slide Number Placeholder 6"/>
          <p:cNvSpPr>
            <a:spLocks noGrp="1"/>
          </p:cNvSpPr>
          <p:nvPr>
            <p:ph type="sldNum" sz="quarter" idx="13"/>
          </p:nvPr>
        </p:nvSpPr>
        <p:spPr/>
        <p:txBody>
          <a:bodyPr/>
          <a:lstStyle/>
          <a:p>
            <a:fld id="{84B04522-5E79-4620-978F-683F5015A639}" type="slidenum">
              <a:rPr lang="en-US" smtClean="0"/>
              <a:pPr/>
              <a:t>30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Calibri" pitchFamily="34" charset="0"/>
            </a:endParaRP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E831FD69-BB7F-48A9-AD3C-0905D51AD404}" type="datetime3">
              <a:rPr lang="en-US" smtClean="0"/>
              <a:pPr/>
              <a:t>4 March 2013</a:t>
            </a:fld>
            <a:endParaRPr lang="en-US" dirty="0"/>
          </a:p>
        </p:txBody>
      </p:sp>
      <p:sp>
        <p:nvSpPr>
          <p:cNvPr id="6" name="Footer Placeholder 5"/>
          <p:cNvSpPr>
            <a:spLocks noGrp="1"/>
          </p:cNvSpPr>
          <p:nvPr>
            <p:ph type="ftr" sz="quarter" idx="12"/>
          </p:nvPr>
        </p:nvSpPr>
        <p:spPr/>
        <p:txBody>
          <a:bodyPr/>
          <a:lstStyle/>
          <a:p>
            <a:r>
              <a:rPr lang="en-US" dirty="0" smtClean="0"/>
              <a:t>HP Confidential</a:t>
            </a:r>
            <a:endParaRPr lang="en-US" dirty="0"/>
          </a:p>
        </p:txBody>
      </p:sp>
      <p:sp>
        <p:nvSpPr>
          <p:cNvPr id="7" name="Slide Number Placeholder 6"/>
          <p:cNvSpPr>
            <a:spLocks noGrp="1"/>
          </p:cNvSpPr>
          <p:nvPr>
            <p:ph type="sldNum" sz="quarter" idx="13"/>
          </p:nvPr>
        </p:nvSpPr>
        <p:spPr/>
        <p:txBody>
          <a:bodyPr/>
          <a:lstStyle/>
          <a:p>
            <a:fld id="{84B04522-5E79-4620-978F-683F5015A639}" type="slidenum">
              <a:rPr lang="en-US" smtClean="0"/>
              <a:pPr/>
              <a:t>31</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E831FD69-BB7F-48A9-AD3C-0905D51AD404}" type="datetime3">
              <a:rPr lang="en-US" smtClean="0"/>
              <a:pPr/>
              <a:t>4 March 2013</a:t>
            </a:fld>
            <a:endParaRPr lang="en-US" dirty="0"/>
          </a:p>
        </p:txBody>
      </p:sp>
      <p:sp>
        <p:nvSpPr>
          <p:cNvPr id="6" name="Footer Placeholder 5"/>
          <p:cNvSpPr>
            <a:spLocks noGrp="1"/>
          </p:cNvSpPr>
          <p:nvPr>
            <p:ph type="ftr" sz="quarter" idx="12"/>
          </p:nvPr>
        </p:nvSpPr>
        <p:spPr/>
        <p:txBody>
          <a:bodyPr/>
          <a:lstStyle/>
          <a:p>
            <a:r>
              <a:rPr lang="en-US" dirty="0" smtClean="0"/>
              <a:t>HP Confidential</a:t>
            </a:r>
            <a:endParaRPr lang="en-US" dirty="0"/>
          </a:p>
        </p:txBody>
      </p:sp>
      <p:sp>
        <p:nvSpPr>
          <p:cNvPr id="7" name="Slide Number Placeholder 6"/>
          <p:cNvSpPr>
            <a:spLocks noGrp="1"/>
          </p:cNvSpPr>
          <p:nvPr>
            <p:ph type="sldNum" sz="quarter" idx="13"/>
          </p:nvPr>
        </p:nvSpPr>
        <p:spPr/>
        <p:txBody>
          <a:bodyPr/>
          <a:lstStyle/>
          <a:p>
            <a:fld id="{84B04522-5E79-4620-978F-683F5015A639}" type="slidenum">
              <a:rPr lang="en-US" smtClean="0"/>
              <a:pPr/>
              <a:t>32</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731838" y="542925"/>
            <a:ext cx="5003800" cy="2814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 name="Header Placeholder 3"/>
          <p:cNvSpPr>
            <a:spLocks noGrp="1"/>
          </p:cNvSpPr>
          <p:nvPr>
            <p:ph type="hdr" sz="quarter"/>
          </p:nvPr>
        </p:nvSpPr>
        <p:spPr/>
        <p:txBody>
          <a:bodyPr/>
          <a:lstStyle/>
          <a:p>
            <a:pPr>
              <a:defRPr/>
            </a:pPr>
            <a:endParaRPr lang="en-US" dirty="0"/>
          </a:p>
        </p:txBody>
      </p:sp>
      <p:sp>
        <p:nvSpPr>
          <p:cNvPr id="6554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35764" indent="-282986" eaLnBrk="0" hangingPunct="0">
              <a:defRPr>
                <a:solidFill>
                  <a:schemeClr val="tx1"/>
                </a:solidFill>
                <a:latin typeface="Arial" charset="0"/>
                <a:cs typeface="Arial" charset="0"/>
              </a:defRPr>
            </a:lvl2pPr>
            <a:lvl3pPr marL="1131945" indent="-226389" eaLnBrk="0" hangingPunct="0">
              <a:defRPr>
                <a:solidFill>
                  <a:schemeClr val="tx1"/>
                </a:solidFill>
                <a:latin typeface="Arial" charset="0"/>
                <a:cs typeface="Arial" charset="0"/>
              </a:defRPr>
            </a:lvl3pPr>
            <a:lvl4pPr marL="1584722" indent="-226389" eaLnBrk="0" hangingPunct="0">
              <a:defRPr>
                <a:solidFill>
                  <a:schemeClr val="tx1"/>
                </a:solidFill>
                <a:latin typeface="Arial" charset="0"/>
                <a:cs typeface="Arial" charset="0"/>
              </a:defRPr>
            </a:lvl4pPr>
            <a:lvl5pPr marL="2037501" indent="-226389" eaLnBrk="0" hangingPunct="0">
              <a:defRPr>
                <a:solidFill>
                  <a:schemeClr val="tx1"/>
                </a:solidFill>
                <a:latin typeface="Arial" charset="0"/>
                <a:cs typeface="Arial" charset="0"/>
              </a:defRPr>
            </a:lvl5pPr>
            <a:lvl6pPr marL="2490279" indent="-226389" eaLnBrk="0" fontAlgn="base" hangingPunct="0">
              <a:spcBef>
                <a:spcPct val="0"/>
              </a:spcBef>
              <a:spcAft>
                <a:spcPct val="0"/>
              </a:spcAft>
              <a:defRPr>
                <a:solidFill>
                  <a:schemeClr val="tx1"/>
                </a:solidFill>
                <a:latin typeface="Arial" charset="0"/>
                <a:cs typeface="Arial" charset="0"/>
              </a:defRPr>
            </a:lvl6pPr>
            <a:lvl7pPr marL="2943056" indent="-226389" eaLnBrk="0" fontAlgn="base" hangingPunct="0">
              <a:spcBef>
                <a:spcPct val="0"/>
              </a:spcBef>
              <a:spcAft>
                <a:spcPct val="0"/>
              </a:spcAft>
              <a:defRPr>
                <a:solidFill>
                  <a:schemeClr val="tx1"/>
                </a:solidFill>
                <a:latin typeface="Arial" charset="0"/>
                <a:cs typeface="Arial" charset="0"/>
              </a:defRPr>
            </a:lvl7pPr>
            <a:lvl8pPr marL="3395835" indent="-226389" eaLnBrk="0" fontAlgn="base" hangingPunct="0">
              <a:spcBef>
                <a:spcPct val="0"/>
              </a:spcBef>
              <a:spcAft>
                <a:spcPct val="0"/>
              </a:spcAft>
              <a:defRPr>
                <a:solidFill>
                  <a:schemeClr val="tx1"/>
                </a:solidFill>
                <a:latin typeface="Arial" charset="0"/>
                <a:cs typeface="Arial" charset="0"/>
              </a:defRPr>
            </a:lvl8pPr>
            <a:lvl9pPr marL="3848611" indent="-226389" eaLnBrk="0" fontAlgn="base" hangingPunct="0">
              <a:spcBef>
                <a:spcPct val="0"/>
              </a:spcBef>
              <a:spcAft>
                <a:spcPct val="0"/>
              </a:spcAft>
              <a:defRPr>
                <a:solidFill>
                  <a:schemeClr val="tx1"/>
                </a:solidFill>
                <a:latin typeface="Arial" charset="0"/>
                <a:cs typeface="Arial" charset="0"/>
              </a:defRPr>
            </a:lvl9pPr>
          </a:lstStyle>
          <a:p>
            <a:pPr eaLnBrk="1" hangingPunct="1"/>
            <a:fld id="{A8014997-DBDF-446B-817D-922C4F8B1832}" type="datetime1">
              <a:rPr lang="en-US" smtClean="0">
                <a:latin typeface="Futura Bk" pitchFamily="34" charset="0"/>
              </a:rPr>
              <a:pPr eaLnBrk="1" hangingPunct="1"/>
              <a:t>3/4/2013</a:t>
            </a:fld>
            <a:endParaRPr lang="en-US" dirty="0" smtClean="0">
              <a:latin typeface="Futura Bk" pitchFamily="34" charset="0"/>
            </a:endParaRPr>
          </a:p>
        </p:txBody>
      </p:sp>
      <p:sp>
        <p:nvSpPr>
          <p:cNvPr id="6" name="Footer Placeholder 5"/>
          <p:cNvSpPr>
            <a:spLocks noGrp="1"/>
          </p:cNvSpPr>
          <p:nvPr>
            <p:ph type="ftr" sz="quarter" idx="4"/>
          </p:nvPr>
        </p:nvSpPr>
        <p:spPr/>
        <p:txBody>
          <a:bodyPr/>
          <a:lstStyle/>
          <a:p>
            <a:pPr>
              <a:defRPr/>
            </a:pPr>
            <a:r>
              <a:rPr lang="en-US" dirty="0" smtClean="0"/>
              <a:t>HP Confidential</a:t>
            </a:r>
            <a:endParaRPr lang="en-US" dirty="0"/>
          </a:p>
        </p:txBody>
      </p:sp>
      <p:sp>
        <p:nvSpPr>
          <p:cNvPr id="6554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35764" indent="-282986" eaLnBrk="0" hangingPunct="0">
              <a:defRPr>
                <a:solidFill>
                  <a:schemeClr val="tx1"/>
                </a:solidFill>
                <a:latin typeface="Arial" charset="0"/>
                <a:cs typeface="Arial" charset="0"/>
              </a:defRPr>
            </a:lvl2pPr>
            <a:lvl3pPr marL="1131945" indent="-226389" eaLnBrk="0" hangingPunct="0">
              <a:defRPr>
                <a:solidFill>
                  <a:schemeClr val="tx1"/>
                </a:solidFill>
                <a:latin typeface="Arial" charset="0"/>
                <a:cs typeface="Arial" charset="0"/>
              </a:defRPr>
            </a:lvl3pPr>
            <a:lvl4pPr marL="1584722" indent="-226389" eaLnBrk="0" hangingPunct="0">
              <a:defRPr>
                <a:solidFill>
                  <a:schemeClr val="tx1"/>
                </a:solidFill>
                <a:latin typeface="Arial" charset="0"/>
                <a:cs typeface="Arial" charset="0"/>
              </a:defRPr>
            </a:lvl4pPr>
            <a:lvl5pPr marL="2037501" indent="-226389" eaLnBrk="0" hangingPunct="0">
              <a:defRPr>
                <a:solidFill>
                  <a:schemeClr val="tx1"/>
                </a:solidFill>
                <a:latin typeface="Arial" charset="0"/>
                <a:cs typeface="Arial" charset="0"/>
              </a:defRPr>
            </a:lvl5pPr>
            <a:lvl6pPr marL="2490279" indent="-226389" eaLnBrk="0" fontAlgn="base" hangingPunct="0">
              <a:spcBef>
                <a:spcPct val="0"/>
              </a:spcBef>
              <a:spcAft>
                <a:spcPct val="0"/>
              </a:spcAft>
              <a:defRPr>
                <a:solidFill>
                  <a:schemeClr val="tx1"/>
                </a:solidFill>
                <a:latin typeface="Arial" charset="0"/>
                <a:cs typeface="Arial" charset="0"/>
              </a:defRPr>
            </a:lvl6pPr>
            <a:lvl7pPr marL="2943056" indent="-226389" eaLnBrk="0" fontAlgn="base" hangingPunct="0">
              <a:spcBef>
                <a:spcPct val="0"/>
              </a:spcBef>
              <a:spcAft>
                <a:spcPct val="0"/>
              </a:spcAft>
              <a:defRPr>
                <a:solidFill>
                  <a:schemeClr val="tx1"/>
                </a:solidFill>
                <a:latin typeface="Arial" charset="0"/>
                <a:cs typeface="Arial" charset="0"/>
              </a:defRPr>
            </a:lvl7pPr>
            <a:lvl8pPr marL="3395835" indent="-226389" eaLnBrk="0" fontAlgn="base" hangingPunct="0">
              <a:spcBef>
                <a:spcPct val="0"/>
              </a:spcBef>
              <a:spcAft>
                <a:spcPct val="0"/>
              </a:spcAft>
              <a:defRPr>
                <a:solidFill>
                  <a:schemeClr val="tx1"/>
                </a:solidFill>
                <a:latin typeface="Arial" charset="0"/>
                <a:cs typeface="Arial" charset="0"/>
              </a:defRPr>
            </a:lvl8pPr>
            <a:lvl9pPr marL="3848611" indent="-226389" eaLnBrk="0" fontAlgn="base" hangingPunct="0">
              <a:spcBef>
                <a:spcPct val="0"/>
              </a:spcBef>
              <a:spcAft>
                <a:spcPct val="0"/>
              </a:spcAft>
              <a:defRPr>
                <a:solidFill>
                  <a:schemeClr val="tx1"/>
                </a:solidFill>
                <a:latin typeface="Arial" charset="0"/>
                <a:cs typeface="Arial" charset="0"/>
              </a:defRPr>
            </a:lvl9pPr>
          </a:lstStyle>
          <a:p>
            <a:pPr eaLnBrk="1" hangingPunct="1"/>
            <a:fld id="{4C52425C-287A-48DF-952F-1B552802BAA7}" type="slidenum">
              <a:rPr lang="en-US" smtClean="0">
                <a:latin typeface="Futura Bk" pitchFamily="34" charset="0"/>
              </a:rPr>
              <a:pPr eaLnBrk="1" hangingPunct="1"/>
              <a:t>33</a:t>
            </a:fld>
            <a:endParaRPr lang="en-US" dirty="0" smtClean="0">
              <a:latin typeface="Futura Bk" pitchFamily="34" charset="0"/>
            </a:endParaRPr>
          </a:p>
        </p:txBody>
      </p:sp>
      <p:sp>
        <p:nvSpPr>
          <p:cNvPr id="8" name="Notes Placeholder 7"/>
          <p:cNvSpPr>
            <a:spLocks noGrp="1"/>
          </p:cNvSpPr>
          <p:nvPr>
            <p:ph type="body" sz="quarter" idx="10"/>
          </p:nvPr>
        </p:nvSpPr>
        <p:spPr/>
        <p:txBody>
          <a:bodyPr>
            <a:normAutofit/>
          </a:bodyPr>
          <a:lstStyle/>
          <a:p>
            <a:r>
              <a:rPr lang="en-US" dirty="0" smtClean="0"/>
              <a:t>2009 and 2010: HPN growing faster than the industry across all major areas of networking despite the recession.</a:t>
            </a:r>
          </a:p>
          <a:p>
            <a:endParaRPr lang="en-US" baseline="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731838" y="542925"/>
            <a:ext cx="5003800" cy="2814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 name="Header Placeholder 3"/>
          <p:cNvSpPr>
            <a:spLocks noGrp="1"/>
          </p:cNvSpPr>
          <p:nvPr>
            <p:ph type="hdr" sz="quarter"/>
          </p:nvPr>
        </p:nvSpPr>
        <p:spPr/>
        <p:txBody>
          <a:bodyPr/>
          <a:lstStyle/>
          <a:p>
            <a:pPr>
              <a:defRPr/>
            </a:pPr>
            <a:endParaRPr lang="en-US" dirty="0"/>
          </a:p>
        </p:txBody>
      </p:sp>
      <p:sp>
        <p:nvSpPr>
          <p:cNvPr id="6554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35764" indent="-282986" eaLnBrk="0" hangingPunct="0">
              <a:defRPr>
                <a:solidFill>
                  <a:schemeClr val="tx1"/>
                </a:solidFill>
                <a:latin typeface="Arial" charset="0"/>
                <a:cs typeface="Arial" charset="0"/>
              </a:defRPr>
            </a:lvl2pPr>
            <a:lvl3pPr marL="1131945" indent="-226389" eaLnBrk="0" hangingPunct="0">
              <a:defRPr>
                <a:solidFill>
                  <a:schemeClr val="tx1"/>
                </a:solidFill>
                <a:latin typeface="Arial" charset="0"/>
                <a:cs typeface="Arial" charset="0"/>
              </a:defRPr>
            </a:lvl3pPr>
            <a:lvl4pPr marL="1584722" indent="-226389" eaLnBrk="0" hangingPunct="0">
              <a:defRPr>
                <a:solidFill>
                  <a:schemeClr val="tx1"/>
                </a:solidFill>
                <a:latin typeface="Arial" charset="0"/>
                <a:cs typeface="Arial" charset="0"/>
              </a:defRPr>
            </a:lvl4pPr>
            <a:lvl5pPr marL="2037501" indent="-226389" eaLnBrk="0" hangingPunct="0">
              <a:defRPr>
                <a:solidFill>
                  <a:schemeClr val="tx1"/>
                </a:solidFill>
                <a:latin typeface="Arial" charset="0"/>
                <a:cs typeface="Arial" charset="0"/>
              </a:defRPr>
            </a:lvl5pPr>
            <a:lvl6pPr marL="2490279" indent="-226389" eaLnBrk="0" fontAlgn="base" hangingPunct="0">
              <a:spcBef>
                <a:spcPct val="0"/>
              </a:spcBef>
              <a:spcAft>
                <a:spcPct val="0"/>
              </a:spcAft>
              <a:defRPr>
                <a:solidFill>
                  <a:schemeClr val="tx1"/>
                </a:solidFill>
                <a:latin typeface="Arial" charset="0"/>
                <a:cs typeface="Arial" charset="0"/>
              </a:defRPr>
            </a:lvl6pPr>
            <a:lvl7pPr marL="2943056" indent="-226389" eaLnBrk="0" fontAlgn="base" hangingPunct="0">
              <a:spcBef>
                <a:spcPct val="0"/>
              </a:spcBef>
              <a:spcAft>
                <a:spcPct val="0"/>
              </a:spcAft>
              <a:defRPr>
                <a:solidFill>
                  <a:schemeClr val="tx1"/>
                </a:solidFill>
                <a:latin typeface="Arial" charset="0"/>
                <a:cs typeface="Arial" charset="0"/>
              </a:defRPr>
            </a:lvl7pPr>
            <a:lvl8pPr marL="3395835" indent="-226389" eaLnBrk="0" fontAlgn="base" hangingPunct="0">
              <a:spcBef>
                <a:spcPct val="0"/>
              </a:spcBef>
              <a:spcAft>
                <a:spcPct val="0"/>
              </a:spcAft>
              <a:defRPr>
                <a:solidFill>
                  <a:schemeClr val="tx1"/>
                </a:solidFill>
                <a:latin typeface="Arial" charset="0"/>
                <a:cs typeface="Arial" charset="0"/>
              </a:defRPr>
            </a:lvl8pPr>
            <a:lvl9pPr marL="3848611" indent="-226389" eaLnBrk="0" fontAlgn="base" hangingPunct="0">
              <a:spcBef>
                <a:spcPct val="0"/>
              </a:spcBef>
              <a:spcAft>
                <a:spcPct val="0"/>
              </a:spcAft>
              <a:defRPr>
                <a:solidFill>
                  <a:schemeClr val="tx1"/>
                </a:solidFill>
                <a:latin typeface="Arial" charset="0"/>
                <a:cs typeface="Arial" charset="0"/>
              </a:defRPr>
            </a:lvl9pPr>
          </a:lstStyle>
          <a:p>
            <a:pPr eaLnBrk="1" hangingPunct="1"/>
            <a:fld id="{A8014997-DBDF-446B-817D-922C4F8B1832}" type="datetime1">
              <a:rPr lang="en-US" smtClean="0">
                <a:latin typeface="Futura Bk" pitchFamily="34" charset="0"/>
              </a:rPr>
              <a:pPr eaLnBrk="1" hangingPunct="1"/>
              <a:t>3/4/2013</a:t>
            </a:fld>
            <a:endParaRPr lang="en-US" dirty="0" smtClean="0">
              <a:latin typeface="Futura Bk" pitchFamily="34" charset="0"/>
            </a:endParaRPr>
          </a:p>
        </p:txBody>
      </p:sp>
      <p:sp>
        <p:nvSpPr>
          <p:cNvPr id="6" name="Footer Placeholder 5"/>
          <p:cNvSpPr>
            <a:spLocks noGrp="1"/>
          </p:cNvSpPr>
          <p:nvPr>
            <p:ph type="ftr" sz="quarter" idx="4"/>
          </p:nvPr>
        </p:nvSpPr>
        <p:spPr/>
        <p:txBody>
          <a:bodyPr/>
          <a:lstStyle/>
          <a:p>
            <a:pPr>
              <a:defRPr/>
            </a:pPr>
            <a:r>
              <a:rPr lang="en-US" dirty="0" smtClean="0"/>
              <a:t>HP Confidential</a:t>
            </a:r>
            <a:endParaRPr lang="en-US" dirty="0"/>
          </a:p>
        </p:txBody>
      </p:sp>
      <p:sp>
        <p:nvSpPr>
          <p:cNvPr id="6554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35764" indent="-282986" eaLnBrk="0" hangingPunct="0">
              <a:defRPr>
                <a:solidFill>
                  <a:schemeClr val="tx1"/>
                </a:solidFill>
                <a:latin typeface="Arial" charset="0"/>
                <a:cs typeface="Arial" charset="0"/>
              </a:defRPr>
            </a:lvl2pPr>
            <a:lvl3pPr marL="1131945" indent="-226389" eaLnBrk="0" hangingPunct="0">
              <a:defRPr>
                <a:solidFill>
                  <a:schemeClr val="tx1"/>
                </a:solidFill>
                <a:latin typeface="Arial" charset="0"/>
                <a:cs typeface="Arial" charset="0"/>
              </a:defRPr>
            </a:lvl3pPr>
            <a:lvl4pPr marL="1584722" indent="-226389" eaLnBrk="0" hangingPunct="0">
              <a:defRPr>
                <a:solidFill>
                  <a:schemeClr val="tx1"/>
                </a:solidFill>
                <a:latin typeface="Arial" charset="0"/>
                <a:cs typeface="Arial" charset="0"/>
              </a:defRPr>
            </a:lvl4pPr>
            <a:lvl5pPr marL="2037501" indent="-226389" eaLnBrk="0" hangingPunct="0">
              <a:defRPr>
                <a:solidFill>
                  <a:schemeClr val="tx1"/>
                </a:solidFill>
                <a:latin typeface="Arial" charset="0"/>
                <a:cs typeface="Arial" charset="0"/>
              </a:defRPr>
            </a:lvl5pPr>
            <a:lvl6pPr marL="2490279" indent="-226389" eaLnBrk="0" fontAlgn="base" hangingPunct="0">
              <a:spcBef>
                <a:spcPct val="0"/>
              </a:spcBef>
              <a:spcAft>
                <a:spcPct val="0"/>
              </a:spcAft>
              <a:defRPr>
                <a:solidFill>
                  <a:schemeClr val="tx1"/>
                </a:solidFill>
                <a:latin typeface="Arial" charset="0"/>
                <a:cs typeface="Arial" charset="0"/>
              </a:defRPr>
            </a:lvl6pPr>
            <a:lvl7pPr marL="2943056" indent="-226389" eaLnBrk="0" fontAlgn="base" hangingPunct="0">
              <a:spcBef>
                <a:spcPct val="0"/>
              </a:spcBef>
              <a:spcAft>
                <a:spcPct val="0"/>
              </a:spcAft>
              <a:defRPr>
                <a:solidFill>
                  <a:schemeClr val="tx1"/>
                </a:solidFill>
                <a:latin typeface="Arial" charset="0"/>
                <a:cs typeface="Arial" charset="0"/>
              </a:defRPr>
            </a:lvl7pPr>
            <a:lvl8pPr marL="3395835" indent="-226389" eaLnBrk="0" fontAlgn="base" hangingPunct="0">
              <a:spcBef>
                <a:spcPct val="0"/>
              </a:spcBef>
              <a:spcAft>
                <a:spcPct val="0"/>
              </a:spcAft>
              <a:defRPr>
                <a:solidFill>
                  <a:schemeClr val="tx1"/>
                </a:solidFill>
                <a:latin typeface="Arial" charset="0"/>
                <a:cs typeface="Arial" charset="0"/>
              </a:defRPr>
            </a:lvl8pPr>
            <a:lvl9pPr marL="3848611" indent="-226389" eaLnBrk="0" fontAlgn="base" hangingPunct="0">
              <a:spcBef>
                <a:spcPct val="0"/>
              </a:spcBef>
              <a:spcAft>
                <a:spcPct val="0"/>
              </a:spcAft>
              <a:defRPr>
                <a:solidFill>
                  <a:schemeClr val="tx1"/>
                </a:solidFill>
                <a:latin typeface="Arial" charset="0"/>
                <a:cs typeface="Arial" charset="0"/>
              </a:defRPr>
            </a:lvl9pPr>
          </a:lstStyle>
          <a:p>
            <a:pPr eaLnBrk="1" hangingPunct="1"/>
            <a:fld id="{4C52425C-287A-48DF-952F-1B552802BAA7}" type="slidenum">
              <a:rPr lang="en-US" smtClean="0">
                <a:latin typeface="Futura Bk" pitchFamily="34" charset="0"/>
              </a:rPr>
              <a:pPr eaLnBrk="1" hangingPunct="1"/>
              <a:t>34</a:t>
            </a:fld>
            <a:endParaRPr lang="en-US" dirty="0" smtClean="0">
              <a:latin typeface="Futura Bk" pitchFamily="34" charset="0"/>
            </a:endParaRPr>
          </a:p>
        </p:txBody>
      </p:sp>
      <p:sp>
        <p:nvSpPr>
          <p:cNvPr id="8" name="Notes Placeholder 7"/>
          <p:cNvSpPr>
            <a:spLocks noGrp="1"/>
          </p:cNvSpPr>
          <p:nvPr>
            <p:ph type="body" sz="quarter" idx="10"/>
          </p:nvPr>
        </p:nvSpPr>
        <p:spPr/>
        <p:txBody>
          <a:bodyPr>
            <a:normAutofit/>
          </a:bodyPr>
          <a:lstStyle/>
          <a:p>
            <a:r>
              <a:rPr lang="en-US" baseline="0" dirty="0" smtClean="0"/>
              <a:t>And HP Networking has earned enterprise customers in every region and in every country.</a:t>
            </a:r>
          </a:p>
          <a:p>
            <a:endParaRPr lang="en-US" baseline="0" dirty="0" smtClean="0"/>
          </a:p>
          <a:p>
            <a:r>
              <a:rPr lang="en-US" baseline="0" dirty="0" smtClean="0"/>
              <a:t>In fact, half of the Fortune 100 and Global 100 companies use HP FlexNetwork solutions, including every telecom company on both lists.</a:t>
            </a:r>
          </a:p>
          <a:p>
            <a:endParaRPr lang="en-US" baseline="0" dirty="0" smtClean="0"/>
          </a:p>
          <a:p>
            <a:r>
              <a:rPr lang="en-US" baseline="0" dirty="0" smtClean="0"/>
              <a:t>HP FlexNetwork solutions are used </a:t>
            </a:r>
            <a:r>
              <a:rPr lang="en-US" dirty="0" smtClean="0"/>
              <a:t>by 86% of all Aerospace &amp; Defense companies on the Fortune 100 list.</a:t>
            </a:r>
          </a:p>
          <a:p>
            <a:endParaRPr lang="en-US" dirty="0" smtClean="0"/>
          </a:p>
          <a:p>
            <a:r>
              <a:rPr lang="en-US" dirty="0" smtClean="0"/>
              <a:t>HP FlexNetwork solutions are used by 82% of all Automotive companies on the Global 100 list.</a:t>
            </a:r>
          </a:p>
          <a:p>
            <a:endParaRPr lang="en-US" dirty="0" smtClean="0"/>
          </a:p>
          <a:p>
            <a:r>
              <a:rPr lang="en-US" dirty="0" smtClean="0"/>
              <a:t>HP FlexNetwork solutions are used by 63% of all Electronics companies </a:t>
            </a:r>
            <a:r>
              <a:rPr lang="en-US" baseline="0" dirty="0" smtClean="0"/>
              <a:t>on the Global 100 list.</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Let’s take</a:t>
            </a:r>
            <a:r>
              <a:rPr lang="en-US" baseline="0" dirty="0" smtClean="0"/>
              <a:t> a look at how Gilbert Public Schools is using HP networking solutions to transform the learning experience.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E831FD69-BB7F-48A9-AD3C-0905D51AD404}" type="datetime3">
              <a:rPr lang="en-US" smtClean="0"/>
              <a:pPr/>
              <a:t>4 March 2013</a:t>
            </a:fld>
            <a:endParaRPr lang="en-US" dirty="0"/>
          </a:p>
        </p:txBody>
      </p:sp>
      <p:sp>
        <p:nvSpPr>
          <p:cNvPr id="6" name="Footer Placeholder 5"/>
          <p:cNvSpPr>
            <a:spLocks noGrp="1"/>
          </p:cNvSpPr>
          <p:nvPr>
            <p:ph type="ftr" sz="quarter" idx="12"/>
          </p:nvPr>
        </p:nvSpPr>
        <p:spPr/>
        <p:txBody>
          <a:bodyPr/>
          <a:lstStyle/>
          <a:p>
            <a:r>
              <a:rPr lang="en-US" dirty="0" smtClean="0"/>
              <a:t>HP Confidential</a:t>
            </a:r>
            <a:endParaRPr lang="en-US" dirty="0"/>
          </a:p>
        </p:txBody>
      </p:sp>
      <p:sp>
        <p:nvSpPr>
          <p:cNvPr id="7" name="Slide Number Placeholder 6"/>
          <p:cNvSpPr>
            <a:spLocks noGrp="1"/>
          </p:cNvSpPr>
          <p:nvPr>
            <p:ph type="sldNum" sz="quarter" idx="13"/>
          </p:nvPr>
        </p:nvSpPr>
        <p:spPr/>
        <p:txBody>
          <a:bodyPr/>
          <a:lstStyle/>
          <a:p>
            <a:fld id="{84B04522-5E79-4620-978F-683F5015A639}" type="slidenum">
              <a:rPr lang="en-US" smtClean="0"/>
              <a:pPr/>
              <a:t>35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nSpc>
                <a:spcPct val="100000"/>
              </a:lnSpc>
            </a:pPr>
            <a:r>
              <a:rPr lang="en-GB" sz="1600" dirty="0" smtClean="0"/>
              <a:t>Today’s legacy networks are not equipped to handle the demands of these new government initiatives.  In fact, many public sector networks are at the breaking point. </a:t>
            </a:r>
          </a:p>
          <a:p>
            <a:pPr>
              <a:lnSpc>
                <a:spcPct val="100000"/>
              </a:lnSpc>
            </a:pPr>
            <a:endParaRPr lang="en-GB" sz="1600" dirty="0" smtClean="0"/>
          </a:p>
          <a:p>
            <a:pPr>
              <a:lnSpc>
                <a:spcPct val="100000"/>
              </a:lnSpc>
            </a:pPr>
            <a:r>
              <a:rPr lang="en-GB" sz="1600" dirty="0" smtClean="0"/>
              <a:t>It’s all too common to find disjointed networking architectures.</a:t>
            </a:r>
          </a:p>
          <a:p>
            <a:pPr lvl="1">
              <a:spcBef>
                <a:spcPts val="295"/>
              </a:spcBef>
            </a:pPr>
            <a:r>
              <a:rPr lang="en-GB" dirty="0" smtClean="0"/>
              <a:t>Historically, organizations</a:t>
            </a:r>
            <a:r>
              <a:rPr lang="en-GB" baseline="0" dirty="0" smtClean="0"/>
              <a:t> have taken a s</a:t>
            </a:r>
            <a:r>
              <a:rPr lang="en-GB" dirty="0" smtClean="0"/>
              <a:t>iloed approach to problem-solving</a:t>
            </a:r>
          </a:p>
          <a:p>
            <a:pPr lvl="1"/>
            <a:r>
              <a:rPr lang="en-GB" dirty="0" smtClean="0"/>
              <a:t>And they are using Inconsistent underlying technologies</a:t>
            </a:r>
          </a:p>
          <a:p>
            <a:pPr lvl="1"/>
            <a:r>
              <a:rPr lang="en-GB" dirty="0" smtClean="0"/>
              <a:t>This results</a:t>
            </a:r>
            <a:r>
              <a:rPr lang="en-GB" baseline="0" dirty="0" smtClean="0"/>
              <a:t> in increased operation complexity and cost.  Given educational institution’s limited staff and funding, it is particularly important that the IT teams are very agile, that they can move from one IT initiative to another.</a:t>
            </a:r>
          </a:p>
          <a:p>
            <a:pPr lvl="1"/>
            <a:endParaRPr lang="en-GB" sz="1600" dirty="0" smtClean="0"/>
          </a:p>
          <a:p>
            <a:pPr>
              <a:lnSpc>
                <a:spcPct val="100000"/>
              </a:lnSpc>
            </a:pPr>
            <a:r>
              <a:rPr lang="en-GB" sz="1600" dirty="0" smtClean="0"/>
              <a:t>Legacy networks are often oversubscribed.  They are using layers of unnecessary devices. </a:t>
            </a:r>
          </a:p>
          <a:p>
            <a:pPr lvl="1">
              <a:spcBef>
                <a:spcPts val="295"/>
              </a:spcBef>
            </a:pPr>
            <a:r>
              <a:rPr lang="en-GB" dirty="0" smtClean="0"/>
              <a:t>Their limited scale results in poor multimedia performance</a:t>
            </a:r>
          </a:p>
          <a:p>
            <a:pPr lvl="1">
              <a:spcBef>
                <a:spcPts val="295"/>
              </a:spcBef>
            </a:pPr>
            <a:r>
              <a:rPr lang="en-GB" dirty="0" smtClean="0"/>
              <a:t>And an Inconsistent wired and wireless experience</a:t>
            </a:r>
          </a:p>
          <a:p>
            <a:pPr lvl="1">
              <a:spcBef>
                <a:spcPts val="295"/>
              </a:spcBef>
            </a:pPr>
            <a:r>
              <a:rPr lang="en-GB" dirty="0" smtClean="0"/>
              <a:t>These issues can inhibit innovation</a:t>
            </a:r>
            <a:r>
              <a:rPr lang="en-GB" baseline="0" dirty="0" smtClean="0"/>
              <a:t> and collaboration such as distance learning in schools, videoconferencing initiatives, the use of wireless technology in the classroom and across campuses.</a:t>
            </a:r>
            <a:endParaRPr lang="en-GB" dirty="0" smtClean="0"/>
          </a:p>
          <a:p>
            <a:pPr lvl="1"/>
            <a:endParaRPr lang="en-GB" sz="1600" dirty="0" smtClean="0"/>
          </a:p>
          <a:p>
            <a:pPr lvl="1"/>
            <a:r>
              <a:rPr lang="en-GB" sz="1600" dirty="0" smtClean="0"/>
              <a:t>Legacy networks are based on physical services and resources. </a:t>
            </a:r>
          </a:p>
          <a:p>
            <a:pPr lvl="1">
              <a:spcBef>
                <a:spcPts val="295"/>
              </a:spcBef>
            </a:pPr>
            <a:r>
              <a:rPr lang="en-GB" dirty="0" smtClean="0"/>
              <a:t>They</a:t>
            </a:r>
            <a:r>
              <a:rPr lang="en-GB" baseline="0" dirty="0" smtClean="0"/>
              <a:t> don’t provide </a:t>
            </a:r>
            <a:r>
              <a:rPr lang="en-GB" dirty="0" smtClean="0"/>
              <a:t>VM-level network protection, making it difficult to secure</a:t>
            </a:r>
            <a:r>
              <a:rPr lang="en-GB" baseline="0" dirty="0" smtClean="0"/>
              <a:t> the virtual and private cloud.</a:t>
            </a:r>
            <a:endParaRPr lang="en-GB" dirty="0" smtClean="0"/>
          </a:p>
          <a:p>
            <a:pPr lvl="1"/>
            <a:endParaRPr lang="en-GB" dirty="0" smtClean="0"/>
          </a:p>
          <a:p>
            <a:pPr>
              <a:lnSpc>
                <a:spcPct val="100000"/>
              </a:lnSpc>
            </a:pPr>
            <a:r>
              <a:rPr lang="en-GB" sz="1600" dirty="0" smtClean="0"/>
              <a:t>Finally , legacy networks don’t provide a consistent view into the physical and virtual worlds.  They are using multiple, disaggregated tools and swivel chair management.</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E831FD69-BB7F-48A9-AD3C-0905D51AD404}" type="datetime3">
              <a:rPr lang="en-US" smtClean="0"/>
              <a:pPr/>
              <a:t>4 March 2013</a:t>
            </a:fld>
            <a:endParaRPr lang="en-US" dirty="0"/>
          </a:p>
        </p:txBody>
      </p:sp>
      <p:sp>
        <p:nvSpPr>
          <p:cNvPr id="6" name="Footer Placeholder 5"/>
          <p:cNvSpPr>
            <a:spLocks noGrp="1"/>
          </p:cNvSpPr>
          <p:nvPr>
            <p:ph type="ftr" sz="quarter" idx="12"/>
          </p:nvPr>
        </p:nvSpPr>
        <p:spPr/>
        <p:txBody>
          <a:bodyPr/>
          <a:lstStyle/>
          <a:p>
            <a:r>
              <a:rPr lang="en-US" dirty="0" smtClean="0"/>
              <a:t>HP Confidential</a:t>
            </a:r>
            <a:endParaRPr lang="en-US" dirty="0"/>
          </a:p>
        </p:txBody>
      </p:sp>
      <p:sp>
        <p:nvSpPr>
          <p:cNvPr id="7" name="Slide Number Placeholder 6"/>
          <p:cNvSpPr>
            <a:spLocks noGrp="1"/>
          </p:cNvSpPr>
          <p:nvPr>
            <p:ph type="sldNum" sz="quarter" idx="13"/>
          </p:nvPr>
        </p:nvSpPr>
        <p:spPr/>
        <p:txBody>
          <a:bodyPr/>
          <a:lstStyle/>
          <a:p>
            <a:fld id="{84B04522-5E79-4620-978F-683F5015A639}"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Gilber</a:t>
            </a:r>
            <a:r>
              <a:rPr lang="en-US" baseline="0" dirty="0" smtClean="0"/>
              <a:t>t had a couple of key challenges they were trying to address.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E831FD69-BB7F-48A9-AD3C-0905D51AD404}" type="datetime3">
              <a:rPr lang="en-US" smtClean="0"/>
              <a:pPr/>
              <a:t>4 March 2013</a:t>
            </a:fld>
            <a:endParaRPr lang="en-US" dirty="0"/>
          </a:p>
        </p:txBody>
      </p:sp>
      <p:sp>
        <p:nvSpPr>
          <p:cNvPr id="6" name="Footer Placeholder 5"/>
          <p:cNvSpPr>
            <a:spLocks noGrp="1"/>
          </p:cNvSpPr>
          <p:nvPr>
            <p:ph type="ftr" sz="quarter" idx="12"/>
          </p:nvPr>
        </p:nvSpPr>
        <p:spPr/>
        <p:txBody>
          <a:bodyPr/>
          <a:lstStyle/>
          <a:p>
            <a:r>
              <a:rPr lang="en-US" dirty="0" smtClean="0"/>
              <a:t>HP Confidential</a:t>
            </a:r>
            <a:endParaRPr lang="en-US" dirty="0"/>
          </a:p>
        </p:txBody>
      </p:sp>
      <p:sp>
        <p:nvSpPr>
          <p:cNvPr id="7" name="Slide Number Placeholder 6"/>
          <p:cNvSpPr>
            <a:spLocks noGrp="1"/>
          </p:cNvSpPr>
          <p:nvPr>
            <p:ph type="sldNum" sz="quarter" idx="13"/>
          </p:nvPr>
        </p:nvSpPr>
        <p:spPr/>
        <p:txBody>
          <a:bodyPr/>
          <a:lstStyle/>
          <a:p>
            <a:fld id="{84B04522-5E79-4620-978F-683F5015A639}" type="slidenum">
              <a:rPr lang="en-US" smtClean="0"/>
              <a:pPr/>
              <a:t>36</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Futura Bk" pitchFamily="34" charset="0"/>
                <a:ea typeface="+mn-ea"/>
                <a:cs typeface="+mn-cs"/>
              </a:rPr>
              <a:t>With the new network in place, Gilbert’s students, teachers and administrators are using the Internet and digital communications to their full potential. Now, students and teachers can easily view multimedia course material online, listen to podcasts, or video-conference with scientist or students around the globe. Some high school teachers, for example, are looking into developing “flat classrooms” that make use of Web 2.0 technologies to integrate courses with classrooms in other countries.</a:t>
            </a:r>
          </a:p>
          <a:p>
            <a:endParaRPr lang="en-US" sz="1200" kern="1200" baseline="0" dirty="0" smtClean="0">
              <a:solidFill>
                <a:schemeClr val="tx1"/>
              </a:solidFill>
              <a:latin typeface="Futura Bk" pitchFamily="34" charset="0"/>
              <a:ea typeface="+mn-ea"/>
              <a:cs typeface="+mn-cs"/>
            </a:endParaRPr>
          </a:p>
          <a:p>
            <a:r>
              <a:rPr lang="en-US" sz="1200" kern="1200" baseline="0" dirty="0" smtClean="0">
                <a:solidFill>
                  <a:schemeClr val="tx1"/>
                </a:solidFill>
                <a:latin typeface="Futura Bk" pitchFamily="34" charset="0"/>
                <a:ea typeface="+mn-ea"/>
                <a:cs typeface="+mn-cs"/>
              </a:rPr>
              <a:t>Administrators are also benefiting from the new network. Thanks to HP’s full-featured switches, the network supports multicast technology, which allows the school district to easily “broadcast” video programs and podcasts throughout the district or run videoconferences, such as providing administrative updates to teachers and staff, or explaining new policies to students.</a:t>
            </a:r>
          </a:p>
          <a:p>
            <a:endParaRPr lang="en-US" sz="1200" kern="1200" baseline="0" dirty="0" smtClean="0">
              <a:solidFill>
                <a:schemeClr val="tx1"/>
              </a:solidFill>
              <a:latin typeface="Futura Bk" pitchFamily="34" charset="0"/>
              <a:ea typeface="+mn-ea"/>
              <a:cs typeface="+mn-cs"/>
            </a:endParaRPr>
          </a:p>
          <a:p>
            <a:r>
              <a:rPr lang="en-US" sz="1200" kern="1200" baseline="0" dirty="0" smtClean="0">
                <a:solidFill>
                  <a:schemeClr val="tx1"/>
                </a:solidFill>
                <a:latin typeface="Futura Bk" pitchFamily="34" charset="0"/>
                <a:ea typeface="+mn-ea"/>
                <a:cs typeface="+mn-cs"/>
              </a:rPr>
              <a:t>Also, thanks to the network’s reliability and bandwidth, the school district has been able to begin upgrading its student information system from an aged command-line “green screen” application to one with a graphical user interface and modern database design, making it much faster and easier to process and access student records.</a:t>
            </a:r>
          </a:p>
          <a:p>
            <a:endParaRPr lang="en-US" sz="1200" kern="1200" baseline="0" dirty="0" smtClean="0">
              <a:solidFill>
                <a:schemeClr val="tx1"/>
              </a:solidFill>
              <a:latin typeface="Futura Bk" pitchFamily="34" charset="0"/>
              <a:ea typeface="+mn-ea"/>
              <a:cs typeface="+mn-cs"/>
            </a:endParaRPr>
          </a:p>
          <a:p>
            <a:r>
              <a:rPr lang="en-US" sz="1200" kern="1200" baseline="0" dirty="0" smtClean="0">
                <a:solidFill>
                  <a:schemeClr val="tx1"/>
                </a:solidFill>
                <a:latin typeface="Futura Bk" pitchFamily="34" charset="0"/>
                <a:ea typeface="+mn-ea"/>
                <a:cs typeface="+mn-cs"/>
              </a:rPr>
              <a:t>So what were the business outcomes for Gilbert?</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E831FD69-BB7F-48A9-AD3C-0905D51AD404}" type="datetime3">
              <a:rPr lang="en-US" smtClean="0"/>
              <a:pPr/>
              <a:t>4 March 2013</a:t>
            </a:fld>
            <a:endParaRPr lang="en-US" dirty="0"/>
          </a:p>
        </p:txBody>
      </p:sp>
      <p:sp>
        <p:nvSpPr>
          <p:cNvPr id="6" name="Footer Placeholder 5"/>
          <p:cNvSpPr>
            <a:spLocks noGrp="1"/>
          </p:cNvSpPr>
          <p:nvPr>
            <p:ph type="ftr" sz="quarter" idx="12"/>
          </p:nvPr>
        </p:nvSpPr>
        <p:spPr/>
        <p:txBody>
          <a:bodyPr/>
          <a:lstStyle/>
          <a:p>
            <a:r>
              <a:rPr lang="en-US" dirty="0" smtClean="0"/>
              <a:t>HP Confidential</a:t>
            </a:r>
            <a:endParaRPr lang="en-US" dirty="0"/>
          </a:p>
        </p:txBody>
      </p:sp>
      <p:sp>
        <p:nvSpPr>
          <p:cNvPr id="7" name="Slide Number Placeholder 6"/>
          <p:cNvSpPr>
            <a:spLocks noGrp="1"/>
          </p:cNvSpPr>
          <p:nvPr>
            <p:ph type="sldNum" sz="quarter" idx="13"/>
          </p:nvPr>
        </p:nvSpPr>
        <p:spPr/>
        <p:txBody>
          <a:bodyPr/>
          <a:lstStyle/>
          <a:p>
            <a:fld id="{84B04522-5E79-4620-978F-683F5015A639}" type="slidenum">
              <a:rPr lang="en-US" smtClean="0"/>
              <a:pPr/>
              <a:t>37</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eaLnBrk="1" hangingPunct="1">
              <a:lnSpc>
                <a:spcPct val="90000"/>
              </a:lnSpc>
              <a:spcBef>
                <a:spcPct val="0"/>
              </a:spcBef>
            </a:pPr>
            <a:r>
              <a:rPr lang="en-US" sz="1200" b="1" dirty="0" smtClean="0"/>
              <a:t>About the Thompson R2-J School District</a:t>
            </a:r>
          </a:p>
          <a:p>
            <a:pPr eaLnBrk="1" hangingPunct="1"/>
            <a:r>
              <a:rPr lang="en-US" sz="1200" dirty="0" smtClean="0"/>
              <a:t>Near Rocky Mountain National Park and Roosevelt National Forest in Loveland, Colorado, the Thompson R2-J School District affords natural science exposure in addition to a strong K-12 curriculum for 15,265 students. Colorado’s 16th largest school district comprises eight early childhood centers, 19 elementary schools, five middle schools, five high schools, and one charter school.</a:t>
            </a:r>
          </a:p>
          <a:p>
            <a:pPr eaLnBrk="1" hangingPunct="1"/>
            <a:r>
              <a:rPr lang="en-US" sz="1200" b="1" dirty="0" smtClean="0"/>
              <a:t>Objective</a:t>
            </a:r>
          </a:p>
          <a:p>
            <a:pPr eaLnBrk="1" hangingPunct="1"/>
            <a:r>
              <a:rPr lang="en-US" sz="1200" dirty="0" smtClean="0"/>
              <a:t>Update the school district’s 10-year-old, heterogeneous network</a:t>
            </a:r>
          </a:p>
          <a:p>
            <a:pPr eaLnBrk="1" hangingPunct="1"/>
            <a:r>
              <a:rPr lang="en-US" sz="1200" b="1" dirty="0" smtClean="0"/>
              <a:t>Approach</a:t>
            </a:r>
          </a:p>
          <a:p>
            <a:pPr eaLnBrk="1" hangingPunct="1"/>
            <a:r>
              <a:rPr lang="en-US" sz="1200" dirty="0" smtClean="0"/>
              <a:t>Build a high-performance network backbone by deploying HP ProCurve solutions at 34 locations, including 50 HP ProCurve Switch 5400zl, 5406, and 5412;  50 HP ProCurve Switch 1800 Series; 30 HP ProCurve Switch 3500 Series; 30 HP ProCurve Switch 2610; 30 HP ProCurve Access Point 530; </a:t>
            </a:r>
            <a:r>
              <a:rPr lang="fr-FR" sz="1200" dirty="0" smtClean="0"/>
              <a:t>20 HP ProCurve Secure Router 7102dl </a:t>
            </a:r>
            <a:r>
              <a:rPr lang="fr-FR" sz="1200" dirty="0" err="1" smtClean="0"/>
              <a:t>devices</a:t>
            </a:r>
            <a:r>
              <a:rPr lang="fr-FR" sz="1200" dirty="0" smtClean="0"/>
              <a:t>; and </a:t>
            </a:r>
            <a:r>
              <a:rPr lang="en-US" sz="1200" dirty="0" smtClean="0"/>
              <a:t>HP ProCurve MSM310 Access Point (for wireless)</a:t>
            </a:r>
            <a:endParaRPr lang="en-US" sz="1200" b="1" dirty="0" smtClean="0"/>
          </a:p>
          <a:p>
            <a:pPr eaLnBrk="1" hangingPunct="1">
              <a:lnSpc>
                <a:spcPct val="90000"/>
              </a:lnSpc>
              <a:spcBef>
                <a:spcPct val="0"/>
              </a:spcBef>
            </a:pPr>
            <a:endParaRPr lang="en-US" sz="1200" b="1" dirty="0" smtClean="0"/>
          </a:p>
          <a:p>
            <a:pPr eaLnBrk="1" hangingPunct="1">
              <a:lnSpc>
                <a:spcPct val="90000"/>
              </a:lnSpc>
              <a:spcBef>
                <a:spcPct val="0"/>
              </a:spcBef>
            </a:pPr>
            <a:r>
              <a:rPr lang="en-US" sz="1200" b="1" dirty="0" smtClean="0"/>
              <a:t>Results:</a:t>
            </a:r>
          </a:p>
          <a:p>
            <a:pPr eaLnBrk="1" hangingPunct="1"/>
            <a:r>
              <a:rPr lang="en-US" sz="1200" b="1" dirty="0" smtClean="0"/>
              <a:t>Business technology improvements</a:t>
            </a:r>
          </a:p>
          <a:p>
            <a:pPr eaLnBrk="1" hangingPunct="1"/>
            <a:r>
              <a:rPr lang="en-US" sz="1200" dirty="0" smtClean="0"/>
              <a:t>• Firmware updates on switches completed in 6 hours versus two weeks previously </a:t>
            </a:r>
          </a:p>
          <a:p>
            <a:pPr eaLnBrk="1" hangingPunct="1"/>
            <a:r>
              <a:rPr lang="en-US" sz="1200" dirty="0" smtClean="0"/>
              <a:t>• Four times better router connectivity performance and improved support</a:t>
            </a:r>
          </a:p>
          <a:p>
            <a:pPr eaLnBrk="1" hangingPunct="1"/>
            <a:r>
              <a:rPr lang="en-US" sz="1200" dirty="0" smtClean="0"/>
              <a:t>• 50% improvement in switching performance</a:t>
            </a:r>
          </a:p>
          <a:p>
            <a:pPr eaLnBrk="1" hangingPunct="1"/>
            <a:r>
              <a:rPr lang="en-US" sz="1200" dirty="0" smtClean="0"/>
              <a:t>• Improved uptime</a:t>
            </a:r>
          </a:p>
          <a:p>
            <a:pPr eaLnBrk="1" hangingPunct="1"/>
            <a:r>
              <a:rPr lang="en-US" sz="1200" dirty="0" smtClean="0"/>
              <a:t>• Quick networking troubleshooting and problem resolution in one hour</a:t>
            </a:r>
          </a:p>
          <a:p>
            <a:pPr eaLnBrk="1" hangingPunct="1"/>
            <a:r>
              <a:rPr lang="en-US" sz="1200" b="1" dirty="0" smtClean="0"/>
              <a:t>Business outcomes</a:t>
            </a:r>
          </a:p>
          <a:p>
            <a:pPr eaLnBrk="1" hangingPunct="1"/>
            <a:r>
              <a:rPr lang="en-US" sz="1200" dirty="0" smtClean="0"/>
              <a:t>• Saves $20,000 a year in support costs and $300,000-$500,000 in initial acquisition costs</a:t>
            </a:r>
          </a:p>
          <a:p>
            <a:pPr eaLnBrk="1" hangingPunct="1"/>
            <a:r>
              <a:rPr lang="en-US" sz="1200" dirty="0" smtClean="0"/>
              <a:t>• Enables the district to apply $100,000 in savings to other projects</a:t>
            </a:r>
          </a:p>
          <a:p>
            <a:pPr eaLnBrk="1" hangingPunct="1"/>
            <a:r>
              <a:rPr lang="en-US" sz="1200" dirty="0" smtClean="0"/>
              <a:t>• Affords a three-year return on investment (ROI)</a:t>
            </a:r>
          </a:p>
          <a:p>
            <a:pPr eaLnBrk="1" hangingPunct="1"/>
            <a:r>
              <a:rPr lang="en-US" sz="1200" dirty="0" smtClean="0"/>
              <a:t>• Enables the district to retain its investment in the existing PBX system</a:t>
            </a:r>
          </a:p>
          <a:p>
            <a:pPr eaLnBrk="1" hangingPunct="1"/>
            <a:r>
              <a:rPr lang="en-US" sz="1200" dirty="0" smtClean="0"/>
              <a:t>• Accommodates growth, including high-definition videoconferencing and other projects</a:t>
            </a:r>
            <a:endParaRPr lang="en-US" sz="1200" b="1" dirty="0" smtClean="0"/>
          </a:p>
          <a:p>
            <a:pPr eaLnBrk="1" hangingPunct="1"/>
            <a:endParaRPr lang="en-US" sz="1200" b="1" dirty="0" smtClean="0"/>
          </a:p>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38</a:t>
            </a:fld>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smtClean="0"/>
          </a:p>
        </p:txBody>
      </p:sp>
      <p:sp>
        <p:nvSpPr>
          <p:cNvPr id="34819"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CA" smtClean="0"/>
          </a:p>
        </p:txBody>
      </p:sp>
      <p:sp>
        <p:nvSpPr>
          <p:cNvPr id="3482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HP Confidential</a:t>
            </a:r>
          </a:p>
        </p:txBody>
      </p:sp>
      <p:sp>
        <p:nvSpPr>
          <p:cNvPr id="3482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C8BD0ED4-EC21-41AE-A201-840323BE8D46}" type="slidenum">
              <a:rPr smtClean="0"/>
              <a:pPr defTabSz="912813" fontAlgn="base">
                <a:spcBef>
                  <a:spcPct val="0"/>
                </a:spcBef>
                <a:spcAft>
                  <a:spcPct val="0"/>
                </a:spcAft>
              </a:pPr>
              <a:t>39</a:t>
            </a:fld>
            <a:endParaRP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Thank</a:t>
            </a:r>
            <a:r>
              <a:rPr lang="en-US" baseline="0" dirty="0" smtClean="0"/>
              <a:t> you for your time today.  Please visit www.hp.com/networking for more information about the benefits of the FlexNetwork Architecture.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E831FD69-BB7F-48A9-AD3C-0905D51AD404}" type="datetime3">
              <a:rPr lang="en-US" smtClean="0"/>
              <a:pPr/>
              <a:t>4 March 2013</a:t>
            </a:fld>
            <a:endParaRPr lang="en-US" dirty="0"/>
          </a:p>
        </p:txBody>
      </p:sp>
      <p:sp>
        <p:nvSpPr>
          <p:cNvPr id="6" name="Footer Placeholder 5"/>
          <p:cNvSpPr>
            <a:spLocks noGrp="1"/>
          </p:cNvSpPr>
          <p:nvPr>
            <p:ph type="ftr" sz="quarter" idx="12"/>
          </p:nvPr>
        </p:nvSpPr>
        <p:spPr/>
        <p:txBody>
          <a:bodyPr/>
          <a:lstStyle/>
          <a:p>
            <a:r>
              <a:rPr lang="en-US" dirty="0" smtClean="0"/>
              <a:t>HP Confidential</a:t>
            </a:r>
            <a:endParaRPr lang="en-US" dirty="0"/>
          </a:p>
        </p:txBody>
      </p:sp>
      <p:sp>
        <p:nvSpPr>
          <p:cNvPr id="7" name="Slide Number Placeholder 6"/>
          <p:cNvSpPr>
            <a:spLocks noGrp="1"/>
          </p:cNvSpPr>
          <p:nvPr>
            <p:ph type="sldNum" sz="quarter" idx="13"/>
          </p:nvPr>
        </p:nvSpPr>
        <p:spPr/>
        <p:txBody>
          <a:bodyPr/>
          <a:lstStyle/>
          <a:p>
            <a:fld id="{84B04522-5E79-4620-978F-683F5015A639}" type="slidenum">
              <a:rPr lang="en-US" smtClean="0"/>
              <a:pPr/>
              <a:t>40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smtClean="0"/>
              <a:t>To address these challenges, HP unveiled the FlexNetwork architecture in May, 2011.</a:t>
            </a:r>
          </a:p>
          <a:p>
            <a:pPr algn="l"/>
            <a:endParaRPr lang="en-US" dirty="0" smtClean="0"/>
          </a:p>
          <a:p>
            <a:pPr algn="l"/>
            <a:r>
              <a:rPr lang="en-US" dirty="0" smtClean="0"/>
              <a:t>The FlexNetwork architecture enables enterprises to fully harness the power of media-rich content, virtualization, mobility and cloud computing. </a:t>
            </a:r>
          </a:p>
          <a:p>
            <a:pPr algn="l"/>
            <a:endParaRPr lang="en-US" dirty="0" smtClean="0"/>
          </a:p>
          <a:p>
            <a:pPr algn="l"/>
            <a:r>
              <a:rPr lang="en-US" dirty="0" smtClean="0"/>
              <a:t>It’s a unified network architecture that spans across the data center, campus and branch.</a:t>
            </a:r>
          </a:p>
          <a:p>
            <a:pPr algn="l"/>
            <a:endParaRPr lang="en-US" dirty="0" smtClean="0"/>
          </a:p>
          <a:p>
            <a:pPr algn="l"/>
            <a:r>
              <a:rPr lang="en-US" dirty="0" smtClean="0"/>
              <a:t>It’s open and uses industry standards to support full network integration.</a:t>
            </a:r>
          </a:p>
          <a:p>
            <a:pPr algn="l"/>
            <a:endParaRPr lang="en-US" dirty="0" smtClean="0"/>
          </a:p>
          <a:p>
            <a:pPr algn="l"/>
            <a:r>
              <a:rPr lang="en-US" dirty="0" smtClean="0"/>
              <a:t>It scales on the dimensions of functionality, connectivity &amp; capacity.</a:t>
            </a:r>
          </a:p>
          <a:p>
            <a:pPr algn="l"/>
            <a:endParaRPr lang="en-US" dirty="0" smtClean="0"/>
          </a:p>
          <a:p>
            <a:pPr algn="l"/>
            <a:r>
              <a:rPr lang="en-US" dirty="0" smtClean="0"/>
              <a:t>It uses award-winning vulnerability solutions &amp; research through HP </a:t>
            </a:r>
            <a:r>
              <a:rPr lang="en-US" dirty="0" err="1" smtClean="0"/>
              <a:t>VDLabs</a:t>
            </a:r>
            <a:r>
              <a:rPr lang="en-US" dirty="0" smtClean="0"/>
              <a:t>.</a:t>
            </a:r>
          </a:p>
          <a:p>
            <a:pPr algn="l"/>
            <a:endParaRPr lang="en-US" dirty="0" smtClean="0"/>
          </a:p>
          <a:p>
            <a:pPr algn="l"/>
            <a:r>
              <a:rPr lang="en-US" dirty="0" smtClean="0"/>
              <a:t>It’s agile for increasingly virtualized applications, rich media &amp; for public and private clouds.</a:t>
            </a:r>
          </a:p>
          <a:p>
            <a:pPr algn="l"/>
            <a:endParaRPr lang="en-US" dirty="0" smtClean="0"/>
          </a:p>
          <a:p>
            <a:pPr algn="l"/>
            <a:r>
              <a:rPr lang="en-US" dirty="0" smtClean="0"/>
              <a:t>Reduces complexity with single pane-of-glass management for physical &amp; virtual environments.</a:t>
            </a:r>
          </a:p>
          <a:p>
            <a:pPr algn="l"/>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E831FD69-BB7F-48A9-AD3C-0905D51AD404}" type="datetime3">
              <a:rPr lang="en-US" smtClean="0"/>
              <a:pPr/>
              <a:t>4 March 2013</a:t>
            </a:fld>
            <a:endParaRPr lang="en-US" dirty="0"/>
          </a:p>
        </p:txBody>
      </p:sp>
      <p:sp>
        <p:nvSpPr>
          <p:cNvPr id="6" name="Footer Placeholder 5"/>
          <p:cNvSpPr>
            <a:spLocks noGrp="1"/>
          </p:cNvSpPr>
          <p:nvPr>
            <p:ph type="ftr" sz="quarter" idx="12"/>
          </p:nvPr>
        </p:nvSpPr>
        <p:spPr/>
        <p:txBody>
          <a:bodyPr/>
          <a:lstStyle/>
          <a:p>
            <a:r>
              <a:rPr lang="en-US" smtClean="0"/>
              <a:t>HP Confidential</a:t>
            </a:r>
            <a:endParaRPr lang="en-US" dirty="0"/>
          </a:p>
        </p:txBody>
      </p:sp>
      <p:sp>
        <p:nvSpPr>
          <p:cNvPr id="7" name="Slide Number Placeholder 6"/>
          <p:cNvSpPr>
            <a:spLocks noGrp="1"/>
          </p:cNvSpPr>
          <p:nvPr>
            <p:ph type="sldNum" sz="quarter" idx="13"/>
          </p:nvPr>
        </p:nvSpPr>
        <p:spPr/>
        <p:txBody>
          <a:bodyPr/>
          <a:lstStyle/>
          <a:p>
            <a:fld id="{84B04522-5E79-4620-978F-683F5015A639}"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Notes Placeholder 2"/>
          <p:cNvSpPr>
            <a:spLocks noGrp="1"/>
          </p:cNvSpPr>
          <p:nvPr>
            <p:ph type="body" idx="1"/>
          </p:nvPr>
        </p:nvSpPr>
        <p:spPr/>
        <p:txBody>
          <a:bodyPr>
            <a:normAutofit/>
          </a:bodyPr>
          <a:lstStyle/>
          <a:p>
            <a:r>
              <a:rPr lang="en-US" dirty="0" smtClean="0"/>
              <a:t>HP’s FlexNetwork</a:t>
            </a:r>
            <a:r>
              <a:rPr lang="en-US" baseline="0" dirty="0" smtClean="0"/>
              <a:t> is part of the HP Converged Infrastructure.  The Converged Infrastructure overcomes IT sprawl by </a:t>
            </a:r>
            <a:r>
              <a:rPr lang="en-US" dirty="0" smtClean="0"/>
              <a:t>breaking down the IT silos and bringing resources together into pools of virtualized assets that are shared by many applications and services. The solution to sprawl lies in a converged infrastructure that reunifies business, application, and infrastructure functions.</a:t>
            </a:r>
          </a:p>
          <a:p>
            <a:endParaRPr lang="en-US" dirty="0" smtClean="0"/>
          </a:p>
          <a:p>
            <a:r>
              <a:rPr lang="en-US" dirty="0" smtClean="0"/>
              <a:t>We’re also talking about bringing together management tools and processes so resources can be managed in a holistic, integrated manner. And we’re talking about bringing together power and cooling approaches so systems and facilities work synergistically to make better use of energy—a huge cost area for data centers.</a:t>
            </a:r>
          </a:p>
        </p:txBody>
      </p:sp>
      <p:sp>
        <p:nvSpPr>
          <p:cNvPr id="6" name="Slide Image Placeholder 5"/>
          <p:cNvSpPr>
            <a:spLocks noGrp="1" noRot="1" noChangeAspect="1"/>
          </p:cNvSpPr>
          <p:nvPr>
            <p:ph type="sldImg"/>
          </p:nvPr>
        </p:nvSpPr>
        <p:spPr/>
      </p:sp>
      <p:sp>
        <p:nvSpPr>
          <p:cNvPr id="7" name="Date Placeholder 4"/>
          <p:cNvSpPr>
            <a:spLocks noGrp="1"/>
          </p:cNvSpPr>
          <p:nvPr>
            <p:ph type="dt" idx="1"/>
          </p:nvPr>
        </p:nvSpPr>
        <p:spPr>
          <a:xfrm>
            <a:off x="5357192" y="8864601"/>
            <a:ext cx="1212573" cy="267873"/>
          </a:xfrm>
        </p:spPr>
        <p:txBody>
          <a:bodyPr/>
          <a:lstStyle/>
          <a:p>
            <a:fld id="{E831FD69-BB7F-48A9-AD3C-0905D51AD404}" type="datetime3">
              <a:rPr lang="en-US" smtClean="0"/>
              <a:pPr/>
              <a:t>4 March 2013</a:t>
            </a:fld>
            <a:endParaRPr lang="en-US" dirty="0"/>
          </a:p>
        </p:txBody>
      </p:sp>
      <p:sp>
        <p:nvSpPr>
          <p:cNvPr id="8" name="Footer Placeholder 5"/>
          <p:cNvSpPr>
            <a:spLocks noGrp="1"/>
          </p:cNvSpPr>
          <p:nvPr>
            <p:ph type="ftr" sz="quarter" idx="4"/>
          </p:nvPr>
        </p:nvSpPr>
        <p:spPr>
          <a:xfrm>
            <a:off x="288234" y="8864601"/>
            <a:ext cx="1222514" cy="267873"/>
          </a:xfrm>
        </p:spPr>
        <p:txBody>
          <a:bodyPr/>
          <a:lstStyle/>
          <a:p>
            <a:r>
              <a:rPr lang="en-US" dirty="0" smtClean="0"/>
              <a:t>HP Confidential</a:t>
            </a:r>
            <a:endParaRPr lang="en-US" dirty="0"/>
          </a:p>
        </p:txBody>
      </p:sp>
      <p:sp>
        <p:nvSpPr>
          <p:cNvPr id="9" name="Slide Number Placeholder 6"/>
          <p:cNvSpPr>
            <a:spLocks noGrp="1"/>
          </p:cNvSpPr>
          <p:nvPr>
            <p:ph type="sldNum" sz="quarter" idx="5"/>
          </p:nvPr>
        </p:nvSpPr>
        <p:spPr>
          <a:xfrm>
            <a:off x="3124342" y="8864601"/>
            <a:ext cx="596210" cy="267873"/>
          </a:xfrm>
        </p:spPr>
        <p:txBody>
          <a:bodyPr/>
          <a:lstStyle/>
          <a:p>
            <a:fld id="{84B04522-5E79-4620-978F-683F5015A639}"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000" dirty="0" smtClean="0">
                <a:solidFill>
                  <a:schemeClr val="bg1"/>
                </a:solidFill>
              </a:rPr>
              <a:t>Standards adherence across the entire portfolio for assured network integration</a:t>
            </a:r>
          </a:p>
          <a:p>
            <a:pPr algn="l"/>
            <a:r>
              <a:rPr lang="en-US" sz="1000" dirty="0" smtClean="0">
                <a:solidFill>
                  <a:schemeClr val="bg1"/>
                </a:solidFill>
              </a:rPr>
              <a:t>AllianceONE partner-developed network applications for best-in-class networks</a:t>
            </a:r>
          </a:p>
          <a:p>
            <a:pPr algn="l"/>
            <a:endParaRPr lang="en-US" sz="1000" dirty="0" smtClean="0">
              <a:solidFill>
                <a:schemeClr val="bg1"/>
              </a:solidFill>
            </a:endParaRPr>
          </a:p>
          <a:p>
            <a:pPr algn="l"/>
            <a:r>
              <a:rPr lang="en-US" sz="1000" dirty="0" smtClean="0">
                <a:solidFill>
                  <a:schemeClr val="bg1"/>
                </a:solidFill>
              </a:rPr>
              <a:t>Feature richness scales to accommodate highly complex environments</a:t>
            </a:r>
          </a:p>
          <a:p>
            <a:pPr algn="l"/>
            <a:r>
              <a:rPr lang="en-US" sz="1000" dirty="0" smtClean="0">
                <a:solidFill>
                  <a:schemeClr val="bg1"/>
                </a:solidFill>
              </a:rPr>
              <a:t>Network performance scales from the remote site to the multi-terabit core</a:t>
            </a:r>
          </a:p>
          <a:p>
            <a:pPr algn="l"/>
            <a:endParaRPr lang="en-US" sz="1000" dirty="0" smtClean="0">
              <a:solidFill>
                <a:schemeClr val="bg1"/>
              </a:solidFill>
            </a:endParaRPr>
          </a:p>
          <a:p>
            <a:pPr algn="l"/>
            <a:r>
              <a:rPr lang="en-US" sz="1000" dirty="0" smtClean="0">
                <a:solidFill>
                  <a:schemeClr val="bg1"/>
                </a:solidFill>
              </a:rPr>
              <a:t>Common underlying OS for consistency in configuration and management</a:t>
            </a:r>
          </a:p>
          <a:p>
            <a:pPr algn="l"/>
            <a:r>
              <a:rPr lang="en-US" sz="1000" dirty="0" smtClean="0">
                <a:solidFill>
                  <a:schemeClr val="bg1"/>
                </a:solidFill>
              </a:rPr>
              <a:t>Network orchestration tools manage both HP and other vendor equipment</a:t>
            </a:r>
          </a:p>
          <a:p>
            <a:pPr algn="l"/>
            <a:endParaRPr lang="en-US" sz="1000" dirty="0" smtClean="0">
              <a:solidFill>
                <a:schemeClr val="bg1"/>
              </a:solidFill>
            </a:endParaRPr>
          </a:p>
          <a:p>
            <a:pPr algn="l"/>
            <a:r>
              <a:rPr lang="en-US" sz="1000" dirty="0" smtClean="0">
                <a:solidFill>
                  <a:schemeClr val="bg1"/>
                </a:solidFill>
              </a:rPr>
              <a:t>Reducing the tiers of network equipment in both the data center and campus</a:t>
            </a:r>
          </a:p>
          <a:p>
            <a:pPr algn="l"/>
            <a:r>
              <a:rPr lang="en-US" sz="1000" dirty="0" smtClean="0">
                <a:solidFill>
                  <a:schemeClr val="bg1"/>
                </a:solidFill>
              </a:rPr>
              <a:t>Simplified orchestration enables rapid changes to adapt to business needs</a:t>
            </a:r>
          </a:p>
          <a:p>
            <a:pPr algn="l"/>
            <a:endParaRPr lang="en-US" sz="1000" dirty="0" smtClean="0">
              <a:solidFill>
                <a:schemeClr val="bg1"/>
              </a:solidFill>
            </a:endParaRPr>
          </a:p>
          <a:p>
            <a:pPr algn="l"/>
            <a:r>
              <a:rPr lang="en-US" sz="1000" dirty="0" smtClean="0">
                <a:solidFill>
                  <a:schemeClr val="bg1"/>
                </a:solidFill>
              </a:rPr>
              <a:t>Reducing the tiers of network equipment in both the data center and campus</a:t>
            </a:r>
          </a:p>
          <a:p>
            <a:pPr algn="l"/>
            <a:r>
              <a:rPr lang="en-US" sz="1000" dirty="0" smtClean="0">
                <a:solidFill>
                  <a:schemeClr val="bg1"/>
                </a:solidFill>
              </a:rPr>
              <a:t>Simplified orchestration enables rapid changes to adapt to business needs</a:t>
            </a:r>
          </a:p>
          <a:p>
            <a:pPr algn="l"/>
            <a:endParaRPr lang="en-US" sz="1000" dirty="0" smtClean="0">
              <a:solidFill>
                <a:schemeClr val="bg1"/>
              </a:solidFill>
            </a:endParaRPr>
          </a:p>
          <a:p>
            <a:pPr algn="l"/>
            <a:endParaRPr lang="en-US" sz="1000" dirty="0" smtClean="0">
              <a:solidFill>
                <a:schemeClr val="bg1"/>
              </a:solidFill>
            </a:endParaRPr>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FC7969C2-8611-4E78-AA61-DC0C92F57F36}" type="datetime3">
              <a:rPr lang="en-US" smtClean="0"/>
              <a:pPr>
                <a:defRPr/>
              </a:pPr>
              <a:t>4 March 2013</a:t>
            </a:fld>
            <a:endParaRPr lang="en-US" dirty="0"/>
          </a:p>
        </p:txBody>
      </p:sp>
      <p:sp>
        <p:nvSpPr>
          <p:cNvPr id="6" name="Footer Placeholder 5"/>
          <p:cNvSpPr>
            <a:spLocks noGrp="1"/>
          </p:cNvSpPr>
          <p:nvPr>
            <p:ph type="ftr" sz="quarter" idx="12"/>
          </p:nvPr>
        </p:nvSpPr>
        <p:spPr/>
        <p:txBody>
          <a:bodyPr/>
          <a:lstStyle/>
          <a:p>
            <a:pPr>
              <a:defRPr/>
            </a:pPr>
            <a:r>
              <a:rPr lang="en-US" dirty="0" smtClean="0"/>
              <a:t>HP Confidential</a:t>
            </a:r>
            <a:endParaRPr lang="en-US" dirty="0"/>
          </a:p>
        </p:txBody>
      </p:sp>
      <p:sp>
        <p:nvSpPr>
          <p:cNvPr id="7" name="Slide Number Placeholder 6"/>
          <p:cNvSpPr>
            <a:spLocks noGrp="1"/>
          </p:cNvSpPr>
          <p:nvPr>
            <p:ph type="sldNum" sz="quarter" idx="13"/>
          </p:nvPr>
        </p:nvSpPr>
        <p:spPr/>
        <p:txBody>
          <a:bodyPr/>
          <a:lstStyle/>
          <a:p>
            <a:pPr>
              <a:defRPr/>
            </a:pPr>
            <a:fld id="{E2C86003-C9C5-4139-9B58-BDD3277298C3}"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HP Simplified"/>
                <a:ea typeface="+mn-ea"/>
                <a:cs typeface="HP Simplified"/>
              </a:rPr>
              <a:t>Communications is undergoing drastic change fueled by rich media applications like webcasts, video-enabled customer service, video</a:t>
            </a:r>
          </a:p>
          <a:p>
            <a:r>
              <a:rPr lang="en-US" sz="1200" kern="1200" baseline="0" dirty="0" smtClean="0">
                <a:solidFill>
                  <a:schemeClr val="tx1"/>
                </a:solidFill>
                <a:latin typeface="HP Simplified"/>
                <a:ea typeface="+mn-ea"/>
                <a:cs typeface="HP Simplified"/>
              </a:rPr>
              <a:t>conferencing, </a:t>
            </a:r>
            <a:r>
              <a:rPr lang="en-US" sz="1200" kern="1200" baseline="0" dirty="0" err="1" smtClean="0">
                <a:solidFill>
                  <a:schemeClr val="tx1"/>
                </a:solidFill>
                <a:latin typeface="HP Simplified"/>
                <a:ea typeface="+mn-ea"/>
                <a:cs typeface="HP Simplified"/>
              </a:rPr>
              <a:t>video‑on</a:t>
            </a:r>
            <a:r>
              <a:rPr lang="en-US" sz="1200" kern="1200" baseline="0" dirty="0" smtClean="0">
                <a:solidFill>
                  <a:schemeClr val="tx1"/>
                </a:solidFill>
                <a:latin typeface="HP Simplified"/>
                <a:ea typeface="+mn-ea"/>
                <a:cs typeface="HP Simplified"/>
              </a:rPr>
              <a:t>-demand training, and IP surveillance and security. Education institutions are embracing technology to deliver innovative learning applications and services and enable teachers to spend more quality time with each student. Consider rich media communications impact on education: video conferencing reduces travel costs and increases the pace of learning as students and faculty collaborate globally.</a:t>
            </a:r>
          </a:p>
          <a:p>
            <a:endParaRPr lang="en-US" baseline="0" dirty="0" smtClean="0"/>
          </a:p>
          <a:p>
            <a:r>
              <a:rPr lang="en-US" baseline="0" dirty="0" smtClean="0"/>
              <a:t>FlexCampus allows enterprises to converge and secure wired and wireless LANs to deliver consistent, video-optimized, identity-based networks.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E831FD69-BB7F-48A9-AD3C-0905D51AD404}" type="datetime3">
              <a:rPr lang="en-US" smtClean="0"/>
              <a:pPr/>
              <a:t>4 March 2013</a:t>
            </a:fld>
            <a:endParaRPr lang="en-US" dirty="0"/>
          </a:p>
        </p:txBody>
      </p:sp>
      <p:sp>
        <p:nvSpPr>
          <p:cNvPr id="6" name="Footer Placeholder 5"/>
          <p:cNvSpPr>
            <a:spLocks noGrp="1"/>
          </p:cNvSpPr>
          <p:nvPr>
            <p:ph type="ftr" sz="quarter" idx="12"/>
          </p:nvPr>
        </p:nvSpPr>
        <p:spPr/>
        <p:txBody>
          <a:bodyPr/>
          <a:lstStyle/>
          <a:p>
            <a:r>
              <a:rPr lang="en-US" dirty="0" smtClean="0"/>
              <a:t>HP Confidential</a:t>
            </a:r>
            <a:endParaRPr lang="en-US" dirty="0"/>
          </a:p>
        </p:txBody>
      </p:sp>
      <p:sp>
        <p:nvSpPr>
          <p:cNvPr id="7" name="Slide Number Placeholder 6"/>
          <p:cNvSpPr>
            <a:spLocks noGrp="1"/>
          </p:cNvSpPr>
          <p:nvPr>
            <p:ph type="sldNum" sz="quarter" idx="13"/>
          </p:nvPr>
        </p:nvSpPr>
        <p:spPr/>
        <p:txBody>
          <a:bodyPr/>
          <a:lstStyle/>
          <a:p>
            <a:fld id="{84B04522-5E79-4620-978F-683F5015A639}"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otes Placeholder 2"/>
          <p:cNvSpPr>
            <a:spLocks noGrp="1"/>
          </p:cNvSpPr>
          <p:nvPr>
            <p:ph type="body" idx="1"/>
          </p:nvPr>
        </p:nvSpPr>
        <p:spPr/>
        <p:txBody>
          <a:bodyPr>
            <a:normAutofit/>
          </a:bodyPr>
          <a:lstStyle/>
          <a:p>
            <a:endParaRPr lang="en-US" dirty="0" smtClean="0"/>
          </a:p>
        </p:txBody>
      </p:sp>
      <p:sp>
        <p:nvSpPr>
          <p:cNvPr id="4" name="Header Placeholder 3"/>
          <p:cNvSpPr txBox="1">
            <a:spLocks noGrp="1"/>
          </p:cNvSpPr>
          <p:nvPr/>
        </p:nvSpPr>
        <p:spPr>
          <a:xfrm>
            <a:off x="288925" y="29672"/>
            <a:ext cx="2971800" cy="457512"/>
          </a:xfrm>
          <a:prstGeom prst="rect">
            <a:avLst/>
          </a:prstGeom>
          <a:noFill/>
        </p:spPr>
        <p:txBody>
          <a:bodyPr lIns="91425" tIns="45714" rIns="91425" bIns="45714"/>
          <a:lstStyle/>
          <a:p>
            <a:pPr>
              <a:defRPr/>
            </a:pPr>
            <a:endParaRPr lang="en-US" sz="1200" dirty="0">
              <a:solidFill>
                <a:prstClr val="black"/>
              </a:solidFill>
              <a:latin typeface="Futura Bk" pitchFamily="34" charset="0"/>
            </a:endParaRPr>
          </a:p>
        </p:txBody>
      </p:sp>
      <p:sp>
        <p:nvSpPr>
          <p:cNvPr id="26628" name="Date Placeholder 4"/>
          <p:cNvSpPr txBox="1">
            <a:spLocks noGrp="1"/>
          </p:cNvSpPr>
          <p:nvPr/>
        </p:nvSpPr>
        <p:spPr bwMode="auto">
          <a:xfrm>
            <a:off x="5357813" y="8864496"/>
            <a:ext cx="1211262" cy="268574"/>
          </a:xfrm>
          <a:prstGeom prst="rect">
            <a:avLst/>
          </a:prstGeom>
          <a:noFill/>
          <a:ln w="9525">
            <a:noFill/>
            <a:miter lim="800000"/>
            <a:headEnd/>
            <a:tailEnd/>
          </a:ln>
        </p:spPr>
        <p:txBody>
          <a:bodyPr lIns="91425" tIns="45714" rIns="91425" bIns="45714" anchor="b"/>
          <a:lstStyle/>
          <a:p>
            <a:pPr algn="r"/>
            <a:fld id="{2389E9E3-918D-4B8C-893C-1AC3119AA77F}" type="datetime1">
              <a:rPr lang="en-US" sz="800">
                <a:solidFill>
                  <a:prstClr val="black"/>
                </a:solidFill>
                <a:latin typeface="Futura Bk" pitchFamily="34" charset="0"/>
              </a:rPr>
              <a:pPr algn="r"/>
              <a:t>3/4/2013</a:t>
            </a:fld>
            <a:endParaRPr lang="en-US" sz="800" dirty="0">
              <a:solidFill>
                <a:prstClr val="black"/>
              </a:solidFill>
              <a:latin typeface="Futura Bk" pitchFamily="34" charset="0"/>
            </a:endParaRPr>
          </a:p>
        </p:txBody>
      </p:sp>
      <p:sp>
        <p:nvSpPr>
          <p:cNvPr id="6" name="Footer Placeholder 5"/>
          <p:cNvSpPr txBox="1">
            <a:spLocks noGrp="1"/>
          </p:cNvSpPr>
          <p:nvPr/>
        </p:nvSpPr>
        <p:spPr>
          <a:xfrm>
            <a:off x="288929" y="8864496"/>
            <a:ext cx="1222375" cy="268574"/>
          </a:xfrm>
          <a:prstGeom prst="rect">
            <a:avLst/>
          </a:prstGeom>
          <a:noFill/>
        </p:spPr>
        <p:txBody>
          <a:bodyPr lIns="91425" tIns="45714" rIns="91425" bIns="45714" anchor="b"/>
          <a:lstStyle/>
          <a:p>
            <a:pPr>
              <a:defRPr/>
            </a:pPr>
            <a:r>
              <a:rPr lang="en-US" sz="800" dirty="0">
                <a:solidFill>
                  <a:prstClr val="black"/>
                </a:solidFill>
                <a:latin typeface="Futura Bk" pitchFamily="34" charset="0"/>
              </a:rPr>
              <a:t>HP Confidential</a:t>
            </a:r>
          </a:p>
        </p:txBody>
      </p:sp>
      <p:sp>
        <p:nvSpPr>
          <p:cNvPr id="26630" name="Slide Number Placeholder 6"/>
          <p:cNvSpPr txBox="1">
            <a:spLocks noGrp="1"/>
          </p:cNvSpPr>
          <p:nvPr/>
        </p:nvSpPr>
        <p:spPr bwMode="auto">
          <a:xfrm>
            <a:off x="3124200" y="8864496"/>
            <a:ext cx="596900" cy="268574"/>
          </a:xfrm>
          <a:prstGeom prst="rect">
            <a:avLst/>
          </a:prstGeom>
          <a:noFill/>
          <a:ln w="9525">
            <a:noFill/>
            <a:miter lim="800000"/>
            <a:headEnd/>
            <a:tailEnd/>
          </a:ln>
        </p:spPr>
        <p:txBody>
          <a:bodyPr lIns="91425" tIns="45714" rIns="91425" bIns="45714" anchor="b"/>
          <a:lstStyle/>
          <a:p>
            <a:pPr algn="ctr"/>
            <a:fld id="{F9C12F65-64E2-4E17-AD1D-864EA3D77D41}" type="slidenum">
              <a:rPr lang="en-US" sz="800">
                <a:solidFill>
                  <a:prstClr val="black"/>
                </a:solidFill>
                <a:latin typeface="Futura Bk" pitchFamily="34" charset="0"/>
              </a:rPr>
              <a:pPr algn="ctr"/>
              <a:t>8</a:t>
            </a:fld>
            <a:endParaRPr lang="en-US" sz="800" dirty="0">
              <a:solidFill>
                <a:prstClr val="black"/>
              </a:solidFill>
              <a:latin typeface="Futura Bk" pitchFamily="34" charset="0"/>
            </a:endParaRPr>
          </a:p>
        </p:txBody>
      </p:sp>
      <p:sp>
        <p:nvSpPr>
          <p:cNvPr id="9" name="Slide Image Placeholder 8"/>
          <p:cNvSpPr>
            <a:spLocks noGrp="1" noRot="1" noChangeAspect="1"/>
          </p:cNvSpPr>
          <p:nvPr>
            <p:ph type="sldImg"/>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FlexCampus is based on an</a:t>
            </a:r>
            <a:r>
              <a:rPr lang="en-US" baseline="0" dirty="0" smtClean="0"/>
              <a:t> advanced two-tier architecture that improves the performance of media-rich collaboration by eliminating latency and accelerating the network as a whole.  Simplifying the campus network by eliminating the distribution layer improves performance even in very large networks, simplifies the network and cuts costs.  Half of the ports in a legacy three tier architecture are used to interconnect switches, and the architecture, along with the use of Spanning Tree, impedes performance and network availability.</a:t>
            </a:r>
          </a:p>
          <a:p>
            <a:endParaRPr lang="en-US" baseline="0" dirty="0" smtClean="0"/>
          </a:p>
          <a:p>
            <a:r>
              <a:rPr lang="en-US" baseline="0" dirty="0" smtClean="0"/>
              <a:t>Simplifying the network can reduce the number of discrete network elements to purchase, deploy, power, cool and manage by up to 85%.</a:t>
            </a:r>
          </a:p>
          <a:p>
            <a:endParaRPr lang="en-US" baseline="0" dirty="0" smtClean="0"/>
          </a:p>
          <a:p>
            <a:r>
              <a:rPr lang="en-US" b="1" baseline="0" dirty="0" smtClean="0"/>
              <a:t>With FlexNetwork architectures, organizations are free to build their campus networks to support user requirements for flexibility and mobility.  HP uses industry-standard protocols and protocol implementations at the boundaries, which ensures interoperability with the freedom to customize the network design to specific functional requirements.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E831FD69-BB7F-48A9-AD3C-0905D51AD404}" type="datetime3">
              <a:rPr lang="en-US" smtClean="0"/>
              <a:pPr/>
              <a:t>4 March 2013</a:t>
            </a:fld>
            <a:endParaRPr lang="en-US" dirty="0"/>
          </a:p>
        </p:txBody>
      </p:sp>
      <p:sp>
        <p:nvSpPr>
          <p:cNvPr id="6" name="Footer Placeholder 5"/>
          <p:cNvSpPr>
            <a:spLocks noGrp="1"/>
          </p:cNvSpPr>
          <p:nvPr>
            <p:ph type="ftr" sz="quarter" idx="12"/>
          </p:nvPr>
        </p:nvSpPr>
        <p:spPr/>
        <p:txBody>
          <a:bodyPr/>
          <a:lstStyle/>
          <a:p>
            <a:r>
              <a:rPr lang="en-US" dirty="0" smtClean="0"/>
              <a:t>HP Confidential</a:t>
            </a:r>
            <a:endParaRPr lang="en-US" dirty="0"/>
          </a:p>
        </p:txBody>
      </p:sp>
      <p:sp>
        <p:nvSpPr>
          <p:cNvPr id="7" name="Slide Number Placeholder 6"/>
          <p:cNvSpPr>
            <a:spLocks noGrp="1"/>
          </p:cNvSpPr>
          <p:nvPr>
            <p:ph type="sldNum" sz="quarter" idx="13"/>
          </p:nvPr>
        </p:nvSpPr>
        <p:spPr/>
        <p:txBody>
          <a:bodyPr/>
          <a:lstStyle/>
          <a:p>
            <a:fld id="{84B04522-5E79-4620-978F-683F5015A639}"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ue title slide ">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bwMode="black">
          <a:xfrm>
            <a:off x="329184" y="2036820"/>
            <a:ext cx="6858000" cy="1206484"/>
          </a:xfrm>
        </p:spPr>
        <p:txBody>
          <a:bodyPr anchor="b"/>
          <a:lstStyle>
            <a:lvl1pPr>
              <a:lnSpc>
                <a:spcPct val="90000"/>
              </a:lnSpc>
              <a:defRPr sz="4600" spc="-1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hasCustomPrompt="1"/>
          </p:nvPr>
        </p:nvSpPr>
        <p:spPr bwMode="black">
          <a:xfrm>
            <a:off x="329184" y="3251684"/>
            <a:ext cx="6858000" cy="9144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White_RGB_150_L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49440" y="365760"/>
            <a:ext cx="1883664" cy="1883664"/>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chemeClr val="bg1"/>
                </a:solidFill>
                <a:latin typeface="HP Simplified"/>
                <a:cs typeface="HP Simplified"/>
              </a:rPr>
              <a:t>© Copyright 2012 Hewlett-Packard Development Company, L.P. </a:t>
            </a:r>
            <a:r>
              <a:rPr lang="en-US" sz="700" b="0" i="0" baseline="0" dirty="0" smtClean="0">
                <a:solidFill>
                  <a:schemeClr val="bg1"/>
                </a:solidFill>
                <a:latin typeface="HP Simplified"/>
                <a:cs typeface="HP Simplified"/>
              </a:rPr>
              <a:t> </a:t>
            </a:r>
            <a:r>
              <a:rPr lang="en-US" sz="700" b="0" i="0" dirty="0" smtClean="0">
                <a:solidFill>
                  <a:schemeClr val="bg1"/>
                </a:solidFill>
                <a:latin typeface="HP Simplified"/>
                <a:cs typeface="HP Simplified"/>
              </a:rPr>
              <a:t>The information contained herein is subject to change without notice.</a:t>
            </a:r>
          </a:p>
        </p:txBody>
      </p:sp>
    </p:spTree>
    <p:extLst>
      <p:ext uri="{BB962C8B-B14F-4D97-AF65-F5344CB8AC3E}">
        <p14:creationId xmlns:p14="http://schemas.microsoft.com/office/powerpoint/2010/main" val="22767557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1_Title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black">
          <a:xfrm>
            <a:off x="317345" y="1788111"/>
            <a:ext cx="6453390" cy="1206484"/>
          </a:xfrm>
        </p:spPr>
        <p:txBody>
          <a:bodyPr anchor="b"/>
          <a:lstStyle>
            <a:lvl1pPr>
              <a:lnSpc>
                <a:spcPct val="80000"/>
              </a:lnSpc>
              <a:defRPr sz="4800">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bwMode="black">
          <a:xfrm>
            <a:off x="338695" y="3002975"/>
            <a:ext cx="6400800" cy="131445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extBox 6"/>
          <p:cNvSpPr txBox="1"/>
          <p:nvPr userDrawn="1"/>
        </p:nvSpPr>
        <p:spPr>
          <a:xfrm>
            <a:off x="263525" y="4660800"/>
            <a:ext cx="3117850" cy="415498"/>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rgbClr val="FFFFFF"/>
                </a:solidFill>
                <a:latin typeface="Arial"/>
                <a:cs typeface="Arial"/>
              </a:rPr>
              <a:t>© Copyright 2012 Hewlett-Packard Development Company, L.P. </a:t>
            </a:r>
            <a:br>
              <a:rPr lang="en-US" sz="700" b="0" i="0" dirty="0" smtClean="0">
                <a:solidFill>
                  <a:srgbClr val="FFFFFF"/>
                </a:solidFill>
                <a:latin typeface="Arial"/>
                <a:cs typeface="Arial"/>
              </a:rPr>
            </a:br>
            <a:r>
              <a:rPr lang="en-US" sz="700" b="0" i="0" dirty="0" smtClean="0">
                <a:solidFill>
                  <a:srgbClr val="FFFFFF"/>
                </a:solidFill>
                <a:latin typeface="Arial"/>
                <a:cs typeface="Arial"/>
              </a:rPr>
              <a:t>The information contained herein is subject to change without notice.</a:t>
            </a:r>
          </a:p>
          <a:p>
            <a:endParaRPr lang="en-US" sz="700" dirty="0">
              <a:solidFill>
                <a:srgbClr val="FFFFFF"/>
              </a:solidFill>
              <a:latin typeface="Arial"/>
              <a:cs typeface="Arial"/>
            </a:endParaRPr>
          </a:p>
        </p:txBody>
      </p:sp>
      <p:pic>
        <p:nvPicPr>
          <p:cNvPr id="12" name="Picture 11" descr="HP_White_RGB_150_MD.png"/>
          <p:cNvPicPr>
            <a:picLocks noChangeAspect="1"/>
          </p:cNvPicPr>
          <p:nvPr userDrawn="1"/>
        </p:nvPicPr>
        <p:blipFill>
          <a:blip r:embed="rId2"/>
          <a:stretch>
            <a:fillRect/>
          </a:stretch>
        </p:blipFill>
        <p:spPr>
          <a:xfrm>
            <a:off x="6977651" y="391332"/>
            <a:ext cx="1828800" cy="1828800"/>
          </a:xfrm>
          <a:prstGeom prst="rect">
            <a:avLst/>
          </a:prstGeom>
        </p:spPr>
      </p:pic>
    </p:spTree>
    <p:extLst>
      <p:ext uri="{BB962C8B-B14F-4D97-AF65-F5344CB8AC3E}">
        <p14:creationId xmlns:p14="http://schemas.microsoft.com/office/powerpoint/2010/main" val="212647348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with Content">
    <p:spTree>
      <p:nvGrpSpPr>
        <p:cNvPr id="1" name=""/>
        <p:cNvGrpSpPr/>
        <p:nvPr/>
      </p:nvGrpSpPr>
      <p:grpSpPr>
        <a:xfrm>
          <a:off x="0" y="0"/>
          <a:ext cx="0" cy="0"/>
          <a:chOff x="0" y="0"/>
          <a:chExt cx="0" cy="0"/>
        </a:xfrm>
      </p:grpSpPr>
      <p:sp>
        <p:nvSpPr>
          <p:cNvPr id="9" name="Title Placeholder 1"/>
          <p:cNvSpPr>
            <a:spLocks noGrp="1"/>
          </p:cNvSpPr>
          <p:nvPr>
            <p:ph type="title"/>
          </p:nvPr>
        </p:nvSpPr>
        <p:spPr bwMode="black">
          <a:xfrm>
            <a:off x="331469" y="235063"/>
            <a:ext cx="8460105" cy="430887"/>
          </a:xfrm>
          <a:prstGeom prst="rect">
            <a:avLst/>
          </a:prstGeom>
          <a:ln>
            <a:noFill/>
          </a:ln>
        </p:spPr>
        <p:txBody>
          <a:bodyPr vert="horz" wrap="square" lIns="0" tIns="0" rIns="0" bIns="0" rtlCol="0" anchor="t" anchorCtr="0">
            <a:spAutoFit/>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356564897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with Content">
    <p:spTree>
      <p:nvGrpSpPr>
        <p:cNvPr id="1" name=""/>
        <p:cNvGrpSpPr/>
        <p:nvPr/>
      </p:nvGrpSpPr>
      <p:grpSpPr>
        <a:xfrm>
          <a:off x="0" y="0"/>
          <a:ext cx="0" cy="0"/>
          <a:chOff x="0" y="0"/>
          <a:chExt cx="0" cy="0"/>
        </a:xfrm>
      </p:grpSpPr>
      <p:sp>
        <p:nvSpPr>
          <p:cNvPr id="9" name="Title Placeholder 1"/>
          <p:cNvSpPr>
            <a:spLocks noGrp="1"/>
          </p:cNvSpPr>
          <p:nvPr>
            <p:ph type="title"/>
          </p:nvPr>
        </p:nvSpPr>
        <p:spPr bwMode="black">
          <a:xfrm>
            <a:off x="331469" y="235063"/>
            <a:ext cx="8460105" cy="430887"/>
          </a:xfrm>
          <a:prstGeom prst="rect">
            <a:avLst/>
          </a:prstGeom>
          <a:ln>
            <a:noFill/>
          </a:ln>
        </p:spPr>
        <p:txBody>
          <a:bodyPr vert="horz" wrap="square" lIns="0" tIns="0" rIns="0" bIns="0" rtlCol="0" anchor="t" anchorCtr="0">
            <a:spAutoFit/>
          </a:bodyPr>
          <a:lstStyle/>
          <a:p>
            <a:r>
              <a:rPr lang="en-US" noProof="0" smtClean="0"/>
              <a:t>Click to edit Master title style</a:t>
            </a:r>
            <a:endParaRPr lang="en-US" noProof="0" dirty="0"/>
          </a:p>
        </p:txBody>
      </p:sp>
      <p:sp>
        <p:nvSpPr>
          <p:cNvPr id="4" name="Text Placeholder 10"/>
          <p:cNvSpPr>
            <a:spLocks noGrp="1"/>
          </p:cNvSpPr>
          <p:nvPr>
            <p:ph type="body" sz="quarter" idx="14"/>
          </p:nvPr>
        </p:nvSpPr>
        <p:spPr bwMode="black">
          <a:xfrm>
            <a:off x="331200" y="1182871"/>
            <a:ext cx="8125413" cy="3259655"/>
          </a:xfrm>
        </p:spPr>
        <p:txBody>
          <a:bodyPr/>
          <a:lstStyle>
            <a:lvl1pPr>
              <a:defRPr b="1" i="0">
                <a:latin typeface="Arial"/>
                <a:cs typeface="Arial"/>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8055187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with Content">
    <p:spTree>
      <p:nvGrpSpPr>
        <p:cNvPr id="1" name=""/>
        <p:cNvGrpSpPr/>
        <p:nvPr/>
      </p:nvGrpSpPr>
      <p:grpSpPr>
        <a:xfrm>
          <a:off x="0" y="0"/>
          <a:ext cx="0" cy="0"/>
          <a:chOff x="0" y="0"/>
          <a:chExt cx="0" cy="0"/>
        </a:xfrm>
      </p:grpSpPr>
      <p:sp>
        <p:nvSpPr>
          <p:cNvPr id="9" name="Title Placeholder 1"/>
          <p:cNvSpPr>
            <a:spLocks noGrp="1"/>
          </p:cNvSpPr>
          <p:nvPr>
            <p:ph type="title"/>
          </p:nvPr>
        </p:nvSpPr>
        <p:spPr bwMode="black">
          <a:xfrm>
            <a:off x="331469" y="235063"/>
            <a:ext cx="8460105" cy="430887"/>
          </a:xfrm>
          <a:prstGeom prst="rect">
            <a:avLst/>
          </a:prstGeom>
          <a:ln>
            <a:noFill/>
          </a:ln>
        </p:spPr>
        <p:txBody>
          <a:bodyPr vert="horz" wrap="square" lIns="0" tIns="0" rIns="0" bIns="0" rtlCol="0" anchor="t" anchorCtr="0">
            <a:spAutoFit/>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356564897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1Line with Content and Subtitl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69" y="1172174"/>
            <a:ext cx="8460105" cy="276999"/>
          </a:xfrm>
          <a:prstGeom prst="rect">
            <a:avLst/>
          </a:prstGeom>
        </p:spPr>
        <p:txBody>
          <a:bodyPr wrap="square" anchor="t">
            <a:spAutoFit/>
          </a:bodyPr>
          <a:lstStyle>
            <a:lvl1pPr marL="0" indent="0" algn="l">
              <a:lnSpc>
                <a:spcPct val="100000"/>
              </a:lnSpc>
              <a:buNone/>
              <a:defRPr sz="1800" b="0" i="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69" y="235063"/>
            <a:ext cx="8460105" cy="861774"/>
          </a:xfrm>
        </p:spPr>
        <p:txBody>
          <a:bodyPr/>
          <a:lstStyle>
            <a:lvl1pPr>
              <a:defRPr b="1" i="0">
                <a:latin typeface="Arial"/>
                <a:cs typeface="Arial"/>
              </a:defRPr>
            </a:lvl1pPr>
          </a:lstStyle>
          <a:p>
            <a:r>
              <a:rPr lang="en-US" noProof="0" dirty="0" smtClean="0"/>
              <a:t>Click to edit master </a:t>
            </a:r>
            <a:br>
              <a:rPr lang="en-US" noProof="0" dirty="0" smtClean="0"/>
            </a:br>
            <a:r>
              <a:rPr lang="en-US" noProof="0" dirty="0" smtClean="0"/>
              <a:t>title style</a:t>
            </a:r>
            <a:endParaRPr lang="en-US" noProof="0" dirty="0"/>
          </a:p>
        </p:txBody>
      </p:sp>
    </p:spTree>
    <p:extLst>
      <p:ext uri="{BB962C8B-B14F-4D97-AF65-F5344CB8AC3E}">
        <p14:creationId xmlns:p14="http://schemas.microsoft.com/office/powerpoint/2010/main" val="9392670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with Content">
    <p:spTree>
      <p:nvGrpSpPr>
        <p:cNvPr id="1" name=""/>
        <p:cNvGrpSpPr/>
        <p:nvPr/>
      </p:nvGrpSpPr>
      <p:grpSpPr>
        <a:xfrm>
          <a:off x="0" y="0"/>
          <a:ext cx="0" cy="0"/>
          <a:chOff x="0" y="0"/>
          <a:chExt cx="0" cy="0"/>
        </a:xfrm>
      </p:grpSpPr>
      <p:sp>
        <p:nvSpPr>
          <p:cNvPr id="9" name="Title Placeholder 1"/>
          <p:cNvSpPr>
            <a:spLocks noGrp="1"/>
          </p:cNvSpPr>
          <p:nvPr>
            <p:ph type="title"/>
          </p:nvPr>
        </p:nvSpPr>
        <p:spPr bwMode="black">
          <a:xfrm>
            <a:off x="331469" y="235063"/>
            <a:ext cx="8460105" cy="430887"/>
          </a:xfrm>
          <a:prstGeom prst="rect">
            <a:avLst/>
          </a:prstGeom>
          <a:ln>
            <a:noFill/>
          </a:ln>
        </p:spPr>
        <p:txBody>
          <a:bodyPr vert="horz" wrap="square" lIns="0" tIns="0" rIns="0" bIns="0" rtlCol="0" anchor="t" anchorCtr="0">
            <a:spAutoFit/>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356564897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1Line with Content and Subtitl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69" y="1172174"/>
            <a:ext cx="8460105" cy="276999"/>
          </a:xfrm>
          <a:prstGeom prst="rect">
            <a:avLst/>
          </a:prstGeom>
        </p:spPr>
        <p:txBody>
          <a:bodyPr wrap="square" anchor="t">
            <a:spAutoFit/>
          </a:bodyPr>
          <a:lstStyle>
            <a:lvl1pPr marL="0" indent="0" algn="l">
              <a:lnSpc>
                <a:spcPct val="100000"/>
              </a:lnSpc>
              <a:buNone/>
              <a:defRPr sz="1800" b="0" i="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69" y="235063"/>
            <a:ext cx="8460105" cy="861774"/>
          </a:xfrm>
        </p:spPr>
        <p:txBody>
          <a:bodyPr/>
          <a:lstStyle>
            <a:lvl1pPr>
              <a:defRPr b="1" i="0">
                <a:latin typeface="Arial"/>
                <a:cs typeface="Arial"/>
              </a:defRPr>
            </a:lvl1pPr>
          </a:lstStyle>
          <a:p>
            <a:r>
              <a:rPr lang="en-US" noProof="0" dirty="0" smtClean="0"/>
              <a:t>Click to edit master </a:t>
            </a:r>
            <a:br>
              <a:rPr lang="en-US" noProof="0" dirty="0" smtClean="0"/>
            </a:br>
            <a:r>
              <a:rPr lang="en-US" noProof="0" dirty="0" smtClean="0"/>
              <a:t>title style</a:t>
            </a:r>
            <a:endParaRPr lang="en-US" noProof="0" dirty="0"/>
          </a:p>
        </p:txBody>
      </p:sp>
      <p:sp>
        <p:nvSpPr>
          <p:cNvPr id="11" name="Text Placeholder 10"/>
          <p:cNvSpPr>
            <a:spLocks noGrp="1"/>
          </p:cNvSpPr>
          <p:nvPr>
            <p:ph type="body" sz="quarter" idx="14"/>
          </p:nvPr>
        </p:nvSpPr>
        <p:spPr bwMode="black">
          <a:xfrm>
            <a:off x="331200" y="1683142"/>
            <a:ext cx="8432474" cy="2563855"/>
          </a:xfrm>
        </p:spPr>
        <p:txBody>
          <a:bodyPr/>
          <a:lstStyle>
            <a:lvl1pPr>
              <a:defRPr b="1" i="0">
                <a:latin typeface="Arial"/>
                <a:cs typeface="Arial"/>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12667556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 Line with Sub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69" y="751390"/>
            <a:ext cx="8460105" cy="276999"/>
          </a:xfrm>
          <a:prstGeom prst="rect">
            <a:avLst/>
          </a:prstGeom>
        </p:spPr>
        <p:txBody>
          <a:bodyPr wrap="square" anchor="t">
            <a:spAutoFit/>
          </a:bodyPr>
          <a:lstStyle>
            <a:lvl1pPr marL="0" indent="0" algn="l">
              <a:lnSpc>
                <a:spcPct val="100000"/>
              </a:lnSpc>
              <a:buNone/>
              <a:defRPr sz="1800" b="0" i="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69" y="235063"/>
            <a:ext cx="8460105" cy="412934"/>
          </a:xfrm>
        </p:spPr>
        <p:txBody>
          <a:body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324661086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with Content">
    <p:spTree>
      <p:nvGrpSpPr>
        <p:cNvPr id="1" name=""/>
        <p:cNvGrpSpPr/>
        <p:nvPr/>
      </p:nvGrpSpPr>
      <p:grpSpPr>
        <a:xfrm>
          <a:off x="0" y="0"/>
          <a:ext cx="0" cy="0"/>
          <a:chOff x="0" y="0"/>
          <a:chExt cx="0" cy="0"/>
        </a:xfrm>
      </p:grpSpPr>
      <p:sp>
        <p:nvSpPr>
          <p:cNvPr id="9" name="Title Placeholder 1"/>
          <p:cNvSpPr>
            <a:spLocks noGrp="1"/>
          </p:cNvSpPr>
          <p:nvPr>
            <p:ph type="title"/>
          </p:nvPr>
        </p:nvSpPr>
        <p:spPr bwMode="black">
          <a:xfrm>
            <a:off x="331469" y="235063"/>
            <a:ext cx="8460105" cy="430887"/>
          </a:xfrm>
          <a:prstGeom prst="rect">
            <a:avLst/>
          </a:prstGeom>
          <a:ln>
            <a:noFill/>
          </a:ln>
        </p:spPr>
        <p:txBody>
          <a:bodyPr vert="horz" wrap="square" lIns="0" tIns="0" rIns="0" bIns="0" rtlCol="0" anchor="t" anchorCtr="0">
            <a:spAutoFit/>
          </a:bodyPr>
          <a:lstStyle/>
          <a:p>
            <a:r>
              <a:rPr lang="en-US" noProof="0" smtClean="0"/>
              <a:t>Click to edit Master title style</a:t>
            </a:r>
            <a:endParaRPr lang="en-US" noProof="0" dirty="0"/>
          </a:p>
        </p:txBody>
      </p:sp>
      <p:sp>
        <p:nvSpPr>
          <p:cNvPr id="4" name="Text Placeholder 10"/>
          <p:cNvSpPr>
            <a:spLocks noGrp="1"/>
          </p:cNvSpPr>
          <p:nvPr>
            <p:ph type="body" sz="quarter" idx="14"/>
          </p:nvPr>
        </p:nvSpPr>
        <p:spPr bwMode="black">
          <a:xfrm>
            <a:off x="331200" y="1182871"/>
            <a:ext cx="8125413" cy="3259655"/>
          </a:xfrm>
        </p:spPr>
        <p:txBody>
          <a:bodyPr/>
          <a:lstStyle>
            <a:lvl1pPr>
              <a:defRPr b="1" i="0">
                <a:latin typeface="Arial"/>
                <a:cs typeface="Arial"/>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80551879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with Content">
    <p:spTree>
      <p:nvGrpSpPr>
        <p:cNvPr id="1" name=""/>
        <p:cNvGrpSpPr/>
        <p:nvPr/>
      </p:nvGrpSpPr>
      <p:grpSpPr>
        <a:xfrm>
          <a:off x="0" y="0"/>
          <a:ext cx="0" cy="0"/>
          <a:chOff x="0" y="0"/>
          <a:chExt cx="0" cy="0"/>
        </a:xfrm>
      </p:grpSpPr>
      <p:sp>
        <p:nvSpPr>
          <p:cNvPr id="9" name="Title Placeholder 1"/>
          <p:cNvSpPr>
            <a:spLocks noGrp="1"/>
          </p:cNvSpPr>
          <p:nvPr>
            <p:ph type="title"/>
          </p:nvPr>
        </p:nvSpPr>
        <p:spPr bwMode="black">
          <a:xfrm>
            <a:off x="331469" y="235063"/>
            <a:ext cx="8460105" cy="430887"/>
          </a:xfrm>
          <a:prstGeom prst="rect">
            <a:avLst/>
          </a:prstGeom>
          <a:ln>
            <a:noFill/>
          </a:ln>
        </p:spPr>
        <p:txBody>
          <a:bodyPr vert="horz" wrap="square" lIns="0" tIns="0" rIns="0" bIns="0" rtlCol="0" anchor="t" anchorCtr="0">
            <a:spAutoFit/>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35656489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ue divider slid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38328"/>
            <a:ext cx="7222352" cy="2006703"/>
          </a:xfrm>
          <a:prstGeom prst="rect">
            <a:avLst/>
          </a:prstGeom>
        </p:spPr>
        <p:txBody>
          <a:bodyPr wrap="square" lIns="0" tIns="0" rIns="0" bIns="0" anchor="t" anchorCtr="0">
            <a:noAutofit/>
          </a:bodyPr>
          <a:lstStyle>
            <a:lvl1pPr algn="l">
              <a:lnSpc>
                <a:spcPct val="90000"/>
              </a:lnSpc>
              <a:defRPr sz="4000" b="1" i="0" spc="-100" baseline="0">
                <a:solidFill>
                  <a:schemeClr val="bg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chemeClr val="bg1"/>
                </a:solidFill>
                <a:latin typeface="HP Simplified"/>
                <a:cs typeface="HP Simplified"/>
              </a:rPr>
              <a:t>© Copyright 2012 Hewlett-Packard Development Company, L.P. </a:t>
            </a:r>
            <a:r>
              <a:rPr lang="en-US" sz="700" b="0" i="0" baseline="0" dirty="0" smtClean="0">
                <a:solidFill>
                  <a:schemeClr val="bg1"/>
                </a:solidFill>
                <a:latin typeface="HP Simplified"/>
                <a:cs typeface="HP Simplified"/>
              </a:rPr>
              <a:t> </a:t>
            </a:r>
            <a:r>
              <a:rPr lang="en-US" sz="700" b="0" i="0" dirty="0" smtClean="0">
                <a:solidFill>
                  <a:schemeClr val="bg1"/>
                </a:solidFill>
                <a:latin typeface="HP Simplified"/>
                <a:cs typeface="HP Simplified"/>
              </a:rPr>
              <a:t>The information contained herein is subject to change without notice.</a:t>
            </a:r>
          </a:p>
        </p:txBody>
      </p:sp>
    </p:spTree>
    <p:extLst>
      <p:ext uri="{BB962C8B-B14F-4D97-AF65-F5344CB8AC3E}">
        <p14:creationId xmlns:p14="http://schemas.microsoft.com/office/powerpoint/2010/main" val="232033875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Line with Content and Subtitl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69" y="751390"/>
            <a:ext cx="8460105" cy="276999"/>
          </a:xfrm>
          <a:prstGeom prst="rect">
            <a:avLst/>
          </a:prstGeom>
        </p:spPr>
        <p:txBody>
          <a:bodyPr wrap="square" anchor="t">
            <a:spAutoFit/>
          </a:bodyPr>
          <a:lstStyle>
            <a:lvl1pPr marL="0" indent="0" algn="l">
              <a:lnSpc>
                <a:spcPct val="100000"/>
              </a:lnSpc>
              <a:buNone/>
              <a:defRPr sz="1800" b="0" i="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69" y="235063"/>
            <a:ext cx="8460105" cy="430887"/>
          </a:xfrm>
        </p:spPr>
        <p:txBody>
          <a:bodyPr/>
          <a:lstStyle>
            <a:lvl1pPr>
              <a:defRPr b="1" i="0">
                <a:latin typeface="Arial"/>
                <a:cs typeface="Arial"/>
              </a:defRPr>
            </a:lvl1pPr>
          </a:lstStyle>
          <a:p>
            <a:r>
              <a:rPr lang="en-US" noProof="0" dirty="0" smtClean="0"/>
              <a:t>Click to edit master title style</a:t>
            </a:r>
            <a:endParaRPr lang="en-US" noProof="0" dirty="0"/>
          </a:p>
        </p:txBody>
      </p:sp>
      <p:sp>
        <p:nvSpPr>
          <p:cNvPr id="11" name="Text Placeholder 10"/>
          <p:cNvSpPr>
            <a:spLocks noGrp="1"/>
          </p:cNvSpPr>
          <p:nvPr>
            <p:ph type="body" sz="quarter" idx="14"/>
          </p:nvPr>
        </p:nvSpPr>
        <p:spPr bwMode="black">
          <a:xfrm>
            <a:off x="331200" y="1458000"/>
            <a:ext cx="8125413" cy="2788998"/>
          </a:xfrm>
        </p:spPr>
        <p:txBody>
          <a:bodyPr/>
          <a:lstStyle>
            <a:lvl1pPr>
              <a:defRPr b="1" i="0">
                <a:latin typeface="Arial"/>
                <a:cs typeface="Arial"/>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26781047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1Line with Content and Subtitle">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69" y="235063"/>
            <a:ext cx="8460105" cy="861774"/>
          </a:xfrm>
        </p:spPr>
        <p:txBody>
          <a:bodyPr/>
          <a:lstStyle>
            <a:lvl1pPr>
              <a:defRPr b="1" i="0">
                <a:latin typeface="Arial"/>
                <a:cs typeface="Arial"/>
              </a:defRPr>
            </a:lvl1pPr>
          </a:lstStyle>
          <a:p>
            <a:r>
              <a:rPr lang="en-US" noProof="0" dirty="0" smtClean="0"/>
              <a:t>Click to edit master </a:t>
            </a:r>
            <a:br>
              <a:rPr lang="en-US" noProof="0" dirty="0" smtClean="0"/>
            </a:br>
            <a:r>
              <a:rPr lang="en-US" noProof="0" dirty="0" smtClean="0"/>
              <a:t>title style</a:t>
            </a:r>
            <a:endParaRPr lang="en-US" noProof="0" dirty="0"/>
          </a:p>
        </p:txBody>
      </p:sp>
    </p:spTree>
    <p:extLst>
      <p:ext uri="{BB962C8B-B14F-4D97-AF65-F5344CB8AC3E}">
        <p14:creationId xmlns:p14="http://schemas.microsoft.com/office/powerpoint/2010/main" val="287819411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Title with Content">
    <p:spTree>
      <p:nvGrpSpPr>
        <p:cNvPr id="1" name=""/>
        <p:cNvGrpSpPr/>
        <p:nvPr/>
      </p:nvGrpSpPr>
      <p:grpSpPr>
        <a:xfrm>
          <a:off x="0" y="0"/>
          <a:ext cx="0" cy="0"/>
          <a:chOff x="0" y="0"/>
          <a:chExt cx="0" cy="0"/>
        </a:xfrm>
      </p:grpSpPr>
      <p:sp>
        <p:nvSpPr>
          <p:cNvPr id="9" name="Title Placeholder 1"/>
          <p:cNvSpPr>
            <a:spLocks noGrp="1"/>
          </p:cNvSpPr>
          <p:nvPr>
            <p:ph type="title"/>
          </p:nvPr>
        </p:nvSpPr>
        <p:spPr bwMode="black">
          <a:xfrm>
            <a:off x="331469" y="235063"/>
            <a:ext cx="8460105" cy="430887"/>
          </a:xfrm>
          <a:prstGeom prst="rect">
            <a:avLst/>
          </a:prstGeom>
          <a:ln>
            <a:noFill/>
          </a:ln>
        </p:spPr>
        <p:txBody>
          <a:bodyPr vert="horz" wrap="square" lIns="0" tIns="0" rIns="0" bIns="0" rtlCol="0" anchor="t" anchorCtr="0">
            <a:spAutoFit/>
          </a:bodyPr>
          <a:lstStyle/>
          <a:p>
            <a:r>
              <a:rPr lang="en-US" noProof="0" smtClean="0"/>
              <a:t>Click to edit Master title style</a:t>
            </a:r>
            <a:endParaRPr lang="en-US" noProof="0" dirty="0"/>
          </a:p>
        </p:txBody>
      </p:sp>
      <p:sp>
        <p:nvSpPr>
          <p:cNvPr id="4" name="Text Placeholder 10"/>
          <p:cNvSpPr>
            <a:spLocks noGrp="1"/>
          </p:cNvSpPr>
          <p:nvPr>
            <p:ph type="body" sz="quarter" idx="14"/>
          </p:nvPr>
        </p:nvSpPr>
        <p:spPr bwMode="black">
          <a:xfrm>
            <a:off x="331200" y="1182871"/>
            <a:ext cx="8125413" cy="3259655"/>
          </a:xfrm>
        </p:spPr>
        <p:txBody>
          <a:bodyPr/>
          <a:lstStyle>
            <a:lvl1pPr>
              <a:defRPr b="1" i="0">
                <a:latin typeface="Arial"/>
                <a:cs typeface="Arial"/>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80551879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Title with Content">
    <p:spTree>
      <p:nvGrpSpPr>
        <p:cNvPr id="1" name=""/>
        <p:cNvGrpSpPr/>
        <p:nvPr/>
      </p:nvGrpSpPr>
      <p:grpSpPr>
        <a:xfrm>
          <a:off x="0" y="0"/>
          <a:ext cx="0" cy="0"/>
          <a:chOff x="0" y="0"/>
          <a:chExt cx="0" cy="0"/>
        </a:xfrm>
      </p:grpSpPr>
      <p:sp>
        <p:nvSpPr>
          <p:cNvPr id="9" name="Title Placeholder 1"/>
          <p:cNvSpPr>
            <a:spLocks noGrp="1"/>
          </p:cNvSpPr>
          <p:nvPr>
            <p:ph type="title"/>
          </p:nvPr>
        </p:nvSpPr>
        <p:spPr bwMode="black">
          <a:xfrm>
            <a:off x="331469" y="235063"/>
            <a:ext cx="8460105" cy="430887"/>
          </a:xfrm>
          <a:prstGeom prst="rect">
            <a:avLst/>
          </a:prstGeom>
          <a:ln>
            <a:noFill/>
          </a:ln>
        </p:spPr>
        <p:txBody>
          <a:bodyPr vert="horz" wrap="square" lIns="0" tIns="0" rIns="0" bIns="0" rtlCol="0" anchor="t" anchorCtr="0">
            <a:spAutoFit/>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356564897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Title with Content">
    <p:spTree>
      <p:nvGrpSpPr>
        <p:cNvPr id="1" name=""/>
        <p:cNvGrpSpPr/>
        <p:nvPr/>
      </p:nvGrpSpPr>
      <p:grpSpPr>
        <a:xfrm>
          <a:off x="0" y="0"/>
          <a:ext cx="0" cy="0"/>
          <a:chOff x="0" y="0"/>
          <a:chExt cx="0" cy="0"/>
        </a:xfrm>
      </p:grpSpPr>
      <p:sp>
        <p:nvSpPr>
          <p:cNvPr id="9" name="Title Placeholder 1"/>
          <p:cNvSpPr>
            <a:spLocks noGrp="1"/>
          </p:cNvSpPr>
          <p:nvPr>
            <p:ph type="title"/>
          </p:nvPr>
        </p:nvSpPr>
        <p:spPr bwMode="black">
          <a:xfrm>
            <a:off x="331469" y="235063"/>
            <a:ext cx="8460105" cy="430887"/>
          </a:xfrm>
          <a:prstGeom prst="rect">
            <a:avLst/>
          </a:prstGeom>
          <a:ln>
            <a:noFill/>
          </a:ln>
        </p:spPr>
        <p:txBody>
          <a:bodyPr vert="horz" wrap="square" lIns="0" tIns="0" rIns="0" bIns="0" rtlCol="0" anchor="t" anchorCtr="0">
            <a:spAutoFit/>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356564897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Title with Content">
    <p:spTree>
      <p:nvGrpSpPr>
        <p:cNvPr id="1" name=""/>
        <p:cNvGrpSpPr/>
        <p:nvPr/>
      </p:nvGrpSpPr>
      <p:grpSpPr>
        <a:xfrm>
          <a:off x="0" y="0"/>
          <a:ext cx="0" cy="0"/>
          <a:chOff x="0" y="0"/>
          <a:chExt cx="0" cy="0"/>
        </a:xfrm>
      </p:grpSpPr>
      <p:sp>
        <p:nvSpPr>
          <p:cNvPr id="9" name="Title Placeholder 1"/>
          <p:cNvSpPr>
            <a:spLocks noGrp="1"/>
          </p:cNvSpPr>
          <p:nvPr>
            <p:ph type="title"/>
          </p:nvPr>
        </p:nvSpPr>
        <p:spPr bwMode="black">
          <a:xfrm>
            <a:off x="331469" y="235063"/>
            <a:ext cx="8460105" cy="430887"/>
          </a:xfrm>
          <a:prstGeom prst="rect">
            <a:avLst/>
          </a:prstGeom>
          <a:ln>
            <a:noFill/>
          </a:ln>
        </p:spPr>
        <p:txBody>
          <a:bodyPr vert="horz" wrap="square" lIns="0" tIns="0" rIns="0" bIns="0" rtlCol="0" anchor="t" anchorCtr="0">
            <a:spAutoFit/>
          </a:bodyPr>
          <a:lstStyle/>
          <a:p>
            <a:r>
              <a:rPr lang="en-US" noProof="0" smtClean="0"/>
              <a:t>Click to edit Master title style</a:t>
            </a:r>
            <a:endParaRPr lang="en-US" noProof="0" dirty="0"/>
          </a:p>
        </p:txBody>
      </p:sp>
      <p:sp>
        <p:nvSpPr>
          <p:cNvPr id="4" name="Text Placeholder 10"/>
          <p:cNvSpPr>
            <a:spLocks noGrp="1"/>
          </p:cNvSpPr>
          <p:nvPr>
            <p:ph type="body" sz="quarter" idx="14"/>
          </p:nvPr>
        </p:nvSpPr>
        <p:spPr bwMode="black">
          <a:xfrm>
            <a:off x="331200" y="1182871"/>
            <a:ext cx="8125413" cy="3259655"/>
          </a:xfrm>
        </p:spPr>
        <p:txBody>
          <a:bodyPr/>
          <a:lstStyle>
            <a:lvl1pPr>
              <a:defRPr b="1" i="0">
                <a:latin typeface="Arial"/>
                <a:cs typeface="Arial"/>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80551879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Title with Content">
    <p:spTree>
      <p:nvGrpSpPr>
        <p:cNvPr id="1" name=""/>
        <p:cNvGrpSpPr/>
        <p:nvPr/>
      </p:nvGrpSpPr>
      <p:grpSpPr>
        <a:xfrm>
          <a:off x="0" y="0"/>
          <a:ext cx="0" cy="0"/>
          <a:chOff x="0" y="0"/>
          <a:chExt cx="0" cy="0"/>
        </a:xfrm>
      </p:grpSpPr>
      <p:sp>
        <p:nvSpPr>
          <p:cNvPr id="9" name="Title Placeholder 1"/>
          <p:cNvSpPr>
            <a:spLocks noGrp="1"/>
          </p:cNvSpPr>
          <p:nvPr>
            <p:ph type="title"/>
          </p:nvPr>
        </p:nvSpPr>
        <p:spPr bwMode="black">
          <a:xfrm>
            <a:off x="331469" y="235063"/>
            <a:ext cx="8460105" cy="430887"/>
          </a:xfrm>
          <a:prstGeom prst="rect">
            <a:avLst/>
          </a:prstGeom>
          <a:ln>
            <a:noFill/>
          </a:ln>
        </p:spPr>
        <p:txBody>
          <a:bodyPr vert="horz" wrap="square" lIns="0" tIns="0" rIns="0" bIns="0" rtlCol="0" anchor="t" anchorCtr="0">
            <a:spAutoFit/>
          </a:bodyPr>
          <a:lstStyle/>
          <a:p>
            <a:r>
              <a:rPr lang="en-US" noProof="0" smtClean="0"/>
              <a:t>Click to edit Master title style</a:t>
            </a:r>
            <a:endParaRPr lang="en-US" noProof="0" dirty="0"/>
          </a:p>
        </p:txBody>
      </p:sp>
      <p:sp>
        <p:nvSpPr>
          <p:cNvPr id="4" name="Text Placeholder 10"/>
          <p:cNvSpPr>
            <a:spLocks noGrp="1"/>
          </p:cNvSpPr>
          <p:nvPr>
            <p:ph type="body" sz="quarter" idx="14"/>
          </p:nvPr>
        </p:nvSpPr>
        <p:spPr bwMode="black">
          <a:xfrm>
            <a:off x="331200" y="1182871"/>
            <a:ext cx="8125413" cy="3259655"/>
          </a:xfrm>
        </p:spPr>
        <p:txBody>
          <a:bodyPr/>
          <a:lstStyle>
            <a:lvl1pPr>
              <a:defRPr b="1" i="0">
                <a:latin typeface="Arial"/>
                <a:cs typeface="Arial"/>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80551879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3_Title with Content">
    <p:spTree>
      <p:nvGrpSpPr>
        <p:cNvPr id="1" name=""/>
        <p:cNvGrpSpPr/>
        <p:nvPr/>
      </p:nvGrpSpPr>
      <p:grpSpPr>
        <a:xfrm>
          <a:off x="0" y="0"/>
          <a:ext cx="0" cy="0"/>
          <a:chOff x="0" y="0"/>
          <a:chExt cx="0" cy="0"/>
        </a:xfrm>
      </p:grpSpPr>
      <p:sp>
        <p:nvSpPr>
          <p:cNvPr id="9" name="Title Placeholder 1"/>
          <p:cNvSpPr>
            <a:spLocks noGrp="1"/>
          </p:cNvSpPr>
          <p:nvPr>
            <p:ph type="title"/>
          </p:nvPr>
        </p:nvSpPr>
        <p:spPr bwMode="black">
          <a:xfrm>
            <a:off x="331469" y="235063"/>
            <a:ext cx="8460105" cy="430887"/>
          </a:xfrm>
          <a:prstGeom prst="rect">
            <a:avLst/>
          </a:prstGeom>
          <a:ln>
            <a:noFill/>
          </a:ln>
        </p:spPr>
        <p:txBody>
          <a:bodyPr vert="horz" wrap="square" lIns="0" tIns="0" rIns="0" bIns="0" rtlCol="0" anchor="t" anchorCtr="0">
            <a:spAutoFit/>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356564897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4_Title with Content">
    <p:spTree>
      <p:nvGrpSpPr>
        <p:cNvPr id="1" name=""/>
        <p:cNvGrpSpPr/>
        <p:nvPr/>
      </p:nvGrpSpPr>
      <p:grpSpPr>
        <a:xfrm>
          <a:off x="0" y="0"/>
          <a:ext cx="0" cy="0"/>
          <a:chOff x="0" y="0"/>
          <a:chExt cx="0" cy="0"/>
        </a:xfrm>
      </p:grpSpPr>
      <p:sp>
        <p:nvSpPr>
          <p:cNvPr id="9" name="Title Placeholder 1"/>
          <p:cNvSpPr>
            <a:spLocks noGrp="1"/>
          </p:cNvSpPr>
          <p:nvPr>
            <p:ph type="title"/>
          </p:nvPr>
        </p:nvSpPr>
        <p:spPr bwMode="black">
          <a:xfrm>
            <a:off x="331469" y="235063"/>
            <a:ext cx="8460105" cy="430887"/>
          </a:xfrm>
          <a:prstGeom prst="rect">
            <a:avLst/>
          </a:prstGeom>
          <a:ln>
            <a:noFill/>
          </a:ln>
        </p:spPr>
        <p:txBody>
          <a:bodyPr vert="horz" wrap="square" lIns="0" tIns="0" rIns="0" bIns="0" rtlCol="0" anchor="t" anchorCtr="0">
            <a:spAutoFit/>
          </a:bodyPr>
          <a:lstStyle/>
          <a:p>
            <a:r>
              <a:rPr lang="en-US" noProof="0" smtClean="0"/>
              <a:t>Click to edit Master title style</a:t>
            </a:r>
            <a:endParaRPr lang="en-US" noProof="0" dirty="0"/>
          </a:p>
        </p:txBody>
      </p:sp>
      <p:sp>
        <p:nvSpPr>
          <p:cNvPr id="4" name="Text Placeholder 10"/>
          <p:cNvSpPr>
            <a:spLocks noGrp="1"/>
          </p:cNvSpPr>
          <p:nvPr>
            <p:ph type="body" sz="quarter" idx="14"/>
          </p:nvPr>
        </p:nvSpPr>
        <p:spPr bwMode="black">
          <a:xfrm>
            <a:off x="331200" y="1182871"/>
            <a:ext cx="8125413" cy="3259655"/>
          </a:xfrm>
        </p:spPr>
        <p:txBody>
          <a:bodyPr/>
          <a:lstStyle>
            <a:lvl1pPr>
              <a:defRPr b="1" i="0">
                <a:latin typeface="Arial"/>
                <a:cs typeface="Arial"/>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8055187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5_Title with Content">
    <p:spTree>
      <p:nvGrpSpPr>
        <p:cNvPr id="1" name=""/>
        <p:cNvGrpSpPr/>
        <p:nvPr/>
      </p:nvGrpSpPr>
      <p:grpSpPr>
        <a:xfrm>
          <a:off x="0" y="0"/>
          <a:ext cx="0" cy="0"/>
          <a:chOff x="0" y="0"/>
          <a:chExt cx="0" cy="0"/>
        </a:xfrm>
      </p:grpSpPr>
      <p:sp>
        <p:nvSpPr>
          <p:cNvPr id="9" name="Title Placeholder 1"/>
          <p:cNvSpPr>
            <a:spLocks noGrp="1"/>
          </p:cNvSpPr>
          <p:nvPr>
            <p:ph type="title"/>
          </p:nvPr>
        </p:nvSpPr>
        <p:spPr bwMode="black">
          <a:xfrm>
            <a:off x="331469" y="235063"/>
            <a:ext cx="8460105" cy="430887"/>
          </a:xfrm>
          <a:prstGeom prst="rect">
            <a:avLst/>
          </a:prstGeom>
          <a:ln>
            <a:noFill/>
          </a:ln>
        </p:spPr>
        <p:txBody>
          <a:bodyPr vert="horz" wrap="square" lIns="0" tIns="0" rIns="0" bIns="0" rtlCol="0" anchor="t" anchorCtr="0">
            <a:spAutoFit/>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35656489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White divider slide">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37744"/>
            <a:ext cx="7222352" cy="2006703"/>
          </a:xfrm>
          <a:prstGeom prst="rect">
            <a:avLst/>
          </a:prstGeom>
        </p:spPr>
        <p:txBody>
          <a:bodyPr wrap="square" lIns="0" tIns="0" rIns="0" bIns="0" anchor="t" anchorCtr="0">
            <a:noAutofit/>
          </a:bodyPr>
          <a:lstStyle>
            <a:lvl1pPr algn="l">
              <a:lnSpc>
                <a:spcPct val="90000"/>
              </a:lnSpc>
              <a:defRPr sz="4000" b="1" i="0" spc="-100">
                <a:solidFill>
                  <a:schemeClr val="tx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chemeClr val="accent5"/>
                </a:solidFill>
                <a:latin typeface="HP Simplified"/>
                <a:cs typeface="HP Simplified"/>
              </a:rPr>
              <a:t>© Copyright 2012 Hewlett-Packard Development Company, L.P. </a:t>
            </a:r>
            <a:r>
              <a:rPr lang="en-US" sz="700" b="0" i="0" baseline="0" dirty="0" smtClean="0">
                <a:solidFill>
                  <a:schemeClr val="accent5"/>
                </a:solidFill>
                <a:latin typeface="HP Simplified"/>
                <a:cs typeface="HP Simplified"/>
              </a:rPr>
              <a:t> </a:t>
            </a:r>
            <a:r>
              <a:rPr lang="en-US" sz="700" b="0" i="0" dirty="0" smtClean="0">
                <a:solidFill>
                  <a:schemeClr val="accent5"/>
                </a:solidFill>
                <a:latin typeface="HP Simplified"/>
                <a:cs typeface="HP Simplified"/>
              </a:rPr>
              <a:t>The information contained herein is subject to change without notice.</a:t>
            </a:r>
          </a:p>
        </p:txBody>
      </p:sp>
      <p:pic>
        <p:nvPicPr>
          <p:cNvPr id="5" name="Picture 4" descr="HP_Blue_RGB_150_SM.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03920" y="4535424"/>
            <a:ext cx="365760" cy="365760"/>
          </a:xfrm>
          <a:prstGeom prst="rect">
            <a:avLst/>
          </a:prstGeom>
        </p:spPr>
      </p:pic>
    </p:spTree>
    <p:extLst>
      <p:ext uri="{BB962C8B-B14F-4D97-AF65-F5344CB8AC3E}">
        <p14:creationId xmlns:p14="http://schemas.microsoft.com/office/powerpoint/2010/main" val="357479056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6_Title with Content">
    <p:spTree>
      <p:nvGrpSpPr>
        <p:cNvPr id="1" name=""/>
        <p:cNvGrpSpPr/>
        <p:nvPr/>
      </p:nvGrpSpPr>
      <p:grpSpPr>
        <a:xfrm>
          <a:off x="0" y="0"/>
          <a:ext cx="0" cy="0"/>
          <a:chOff x="0" y="0"/>
          <a:chExt cx="0" cy="0"/>
        </a:xfrm>
      </p:grpSpPr>
      <p:sp>
        <p:nvSpPr>
          <p:cNvPr id="9" name="Title Placeholder 1"/>
          <p:cNvSpPr>
            <a:spLocks noGrp="1"/>
          </p:cNvSpPr>
          <p:nvPr>
            <p:ph type="title"/>
          </p:nvPr>
        </p:nvSpPr>
        <p:spPr bwMode="black">
          <a:xfrm>
            <a:off x="331469" y="235063"/>
            <a:ext cx="8460105" cy="430887"/>
          </a:xfrm>
          <a:prstGeom prst="rect">
            <a:avLst/>
          </a:prstGeom>
          <a:ln>
            <a:noFill/>
          </a:ln>
        </p:spPr>
        <p:txBody>
          <a:bodyPr vert="horz" wrap="square" lIns="0" tIns="0" rIns="0" bIns="0" rtlCol="0" anchor="t" anchorCtr="0">
            <a:spAutoFit/>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356564897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7_Title with Content">
    <p:spTree>
      <p:nvGrpSpPr>
        <p:cNvPr id="1" name=""/>
        <p:cNvGrpSpPr/>
        <p:nvPr/>
      </p:nvGrpSpPr>
      <p:grpSpPr>
        <a:xfrm>
          <a:off x="0" y="0"/>
          <a:ext cx="0" cy="0"/>
          <a:chOff x="0" y="0"/>
          <a:chExt cx="0" cy="0"/>
        </a:xfrm>
      </p:grpSpPr>
      <p:sp>
        <p:nvSpPr>
          <p:cNvPr id="9" name="Title Placeholder 1"/>
          <p:cNvSpPr>
            <a:spLocks noGrp="1"/>
          </p:cNvSpPr>
          <p:nvPr>
            <p:ph type="title"/>
          </p:nvPr>
        </p:nvSpPr>
        <p:spPr bwMode="black">
          <a:xfrm>
            <a:off x="331469" y="235063"/>
            <a:ext cx="8460105" cy="430887"/>
          </a:xfrm>
          <a:prstGeom prst="rect">
            <a:avLst/>
          </a:prstGeom>
          <a:ln>
            <a:noFill/>
          </a:ln>
        </p:spPr>
        <p:txBody>
          <a:bodyPr vert="horz" wrap="square" lIns="0" tIns="0" rIns="0" bIns="0" rtlCol="0" anchor="t" anchorCtr="0">
            <a:spAutoFit/>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356564897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8_Title with Content">
    <p:spTree>
      <p:nvGrpSpPr>
        <p:cNvPr id="1" name=""/>
        <p:cNvGrpSpPr/>
        <p:nvPr/>
      </p:nvGrpSpPr>
      <p:grpSpPr>
        <a:xfrm>
          <a:off x="0" y="0"/>
          <a:ext cx="0" cy="0"/>
          <a:chOff x="0" y="0"/>
          <a:chExt cx="0" cy="0"/>
        </a:xfrm>
      </p:grpSpPr>
      <p:sp>
        <p:nvSpPr>
          <p:cNvPr id="9" name="Title Placeholder 1"/>
          <p:cNvSpPr>
            <a:spLocks noGrp="1"/>
          </p:cNvSpPr>
          <p:nvPr>
            <p:ph type="title"/>
          </p:nvPr>
        </p:nvSpPr>
        <p:spPr bwMode="black">
          <a:xfrm>
            <a:off x="331469" y="235063"/>
            <a:ext cx="8460105" cy="430887"/>
          </a:xfrm>
          <a:prstGeom prst="rect">
            <a:avLst/>
          </a:prstGeom>
          <a:ln>
            <a:noFill/>
          </a:ln>
        </p:spPr>
        <p:txBody>
          <a:bodyPr vert="horz" wrap="square" lIns="0" tIns="0" rIns="0" bIns="0" rtlCol="0" anchor="t" anchorCtr="0">
            <a:spAutoFit/>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356564897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9_Title with Content">
    <p:spTree>
      <p:nvGrpSpPr>
        <p:cNvPr id="1" name=""/>
        <p:cNvGrpSpPr/>
        <p:nvPr/>
      </p:nvGrpSpPr>
      <p:grpSpPr>
        <a:xfrm>
          <a:off x="0" y="0"/>
          <a:ext cx="0" cy="0"/>
          <a:chOff x="0" y="0"/>
          <a:chExt cx="0" cy="0"/>
        </a:xfrm>
      </p:grpSpPr>
      <p:sp>
        <p:nvSpPr>
          <p:cNvPr id="9" name="Title Placeholder 1"/>
          <p:cNvSpPr>
            <a:spLocks noGrp="1"/>
          </p:cNvSpPr>
          <p:nvPr>
            <p:ph type="title"/>
          </p:nvPr>
        </p:nvSpPr>
        <p:spPr bwMode="black">
          <a:xfrm>
            <a:off x="331469" y="235063"/>
            <a:ext cx="8460105" cy="430887"/>
          </a:xfrm>
          <a:prstGeom prst="rect">
            <a:avLst/>
          </a:prstGeom>
          <a:ln>
            <a:noFill/>
          </a:ln>
        </p:spPr>
        <p:txBody>
          <a:bodyPr vert="horz" wrap="square" lIns="0" tIns="0" rIns="0" bIns="0" rtlCol="0" anchor="t" anchorCtr="0">
            <a:spAutoFit/>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356564897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0_Title with Content">
    <p:spTree>
      <p:nvGrpSpPr>
        <p:cNvPr id="1" name=""/>
        <p:cNvGrpSpPr/>
        <p:nvPr/>
      </p:nvGrpSpPr>
      <p:grpSpPr>
        <a:xfrm>
          <a:off x="0" y="0"/>
          <a:ext cx="0" cy="0"/>
          <a:chOff x="0" y="0"/>
          <a:chExt cx="0" cy="0"/>
        </a:xfrm>
      </p:grpSpPr>
      <p:sp>
        <p:nvSpPr>
          <p:cNvPr id="9" name="Title Placeholder 1"/>
          <p:cNvSpPr>
            <a:spLocks noGrp="1"/>
          </p:cNvSpPr>
          <p:nvPr>
            <p:ph type="title"/>
          </p:nvPr>
        </p:nvSpPr>
        <p:spPr bwMode="black">
          <a:xfrm>
            <a:off x="331469" y="235063"/>
            <a:ext cx="8460105" cy="430887"/>
          </a:xfrm>
          <a:prstGeom prst="rect">
            <a:avLst/>
          </a:prstGeom>
          <a:ln>
            <a:noFill/>
          </a:ln>
        </p:spPr>
        <p:txBody>
          <a:bodyPr vert="horz" wrap="square" lIns="0" tIns="0" rIns="0" bIns="0" rtlCol="0" anchor="t" anchorCtr="0">
            <a:spAutoFit/>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356564897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1_Title with Content">
    <p:spTree>
      <p:nvGrpSpPr>
        <p:cNvPr id="1" name=""/>
        <p:cNvGrpSpPr/>
        <p:nvPr/>
      </p:nvGrpSpPr>
      <p:grpSpPr>
        <a:xfrm>
          <a:off x="0" y="0"/>
          <a:ext cx="0" cy="0"/>
          <a:chOff x="0" y="0"/>
          <a:chExt cx="0" cy="0"/>
        </a:xfrm>
      </p:grpSpPr>
      <p:sp>
        <p:nvSpPr>
          <p:cNvPr id="9" name="Title Placeholder 1"/>
          <p:cNvSpPr>
            <a:spLocks noGrp="1"/>
          </p:cNvSpPr>
          <p:nvPr>
            <p:ph type="title"/>
          </p:nvPr>
        </p:nvSpPr>
        <p:spPr bwMode="black">
          <a:xfrm>
            <a:off x="331469" y="235063"/>
            <a:ext cx="8460105" cy="430887"/>
          </a:xfrm>
          <a:prstGeom prst="rect">
            <a:avLst/>
          </a:prstGeom>
          <a:ln>
            <a:noFill/>
          </a:ln>
        </p:spPr>
        <p:txBody>
          <a:bodyPr vert="horz" wrap="square" lIns="0" tIns="0" rIns="0" bIns="0" rtlCol="0" anchor="t" anchorCtr="0">
            <a:spAutoFit/>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356564897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2_Title with Content">
    <p:spTree>
      <p:nvGrpSpPr>
        <p:cNvPr id="1" name=""/>
        <p:cNvGrpSpPr/>
        <p:nvPr/>
      </p:nvGrpSpPr>
      <p:grpSpPr>
        <a:xfrm>
          <a:off x="0" y="0"/>
          <a:ext cx="0" cy="0"/>
          <a:chOff x="0" y="0"/>
          <a:chExt cx="0" cy="0"/>
        </a:xfrm>
      </p:grpSpPr>
      <p:sp>
        <p:nvSpPr>
          <p:cNvPr id="9" name="Title Placeholder 1"/>
          <p:cNvSpPr>
            <a:spLocks noGrp="1"/>
          </p:cNvSpPr>
          <p:nvPr>
            <p:ph type="title"/>
          </p:nvPr>
        </p:nvSpPr>
        <p:spPr bwMode="black">
          <a:xfrm>
            <a:off x="331469" y="235063"/>
            <a:ext cx="8460105" cy="430887"/>
          </a:xfrm>
          <a:prstGeom prst="rect">
            <a:avLst/>
          </a:prstGeom>
          <a:ln>
            <a:noFill/>
          </a:ln>
        </p:spPr>
        <p:txBody>
          <a:bodyPr vert="horz" wrap="square" lIns="0" tIns="0" rIns="0" bIns="0" rtlCol="0" anchor="t" anchorCtr="0">
            <a:spAutoFit/>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356564897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460106" cy="276999"/>
          </a:xfrm>
          <a:prstGeom prst="rect">
            <a:avLst/>
          </a:prstGeom>
        </p:spPr>
        <p:txBody>
          <a:bodyPr wrap="square" anchor="t">
            <a:spAutoFit/>
          </a:bodyPr>
          <a:lstStyle>
            <a:lvl1pPr marL="0" indent="0" algn="l">
              <a:lnSpc>
                <a:spcPct val="100000"/>
              </a:lnSpc>
              <a:buNone/>
              <a:defRPr sz="1800" b="0" i="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3"/>
            <a:ext cx="8460105" cy="412934"/>
          </a:xfrm>
        </p:spPr>
        <p:txBody>
          <a:bodyPr/>
          <a:lstStyle/>
          <a:p>
            <a:r>
              <a:rPr lang="en-US" noProof="0" dirty="0" smtClean="0"/>
              <a:t>Click to edit master title style</a:t>
            </a:r>
            <a:endParaRPr lang="en-US" noProof="0" dirty="0"/>
          </a:p>
        </p:txBody>
      </p:sp>
      <p:sp>
        <p:nvSpPr>
          <p:cNvPr id="6" name="Text Placeholder 5"/>
          <p:cNvSpPr>
            <a:spLocks noGrp="1"/>
          </p:cNvSpPr>
          <p:nvPr>
            <p:ph type="body" sz="quarter" idx="10"/>
          </p:nvPr>
        </p:nvSpPr>
        <p:spPr bwMode="black">
          <a:xfrm>
            <a:off x="3164876" y="1457999"/>
            <a:ext cx="2516536" cy="3001941"/>
          </a:xfrm>
        </p:spPr>
        <p:txBody>
          <a:bodyPr>
            <a:normAutofit/>
          </a:bodyPr>
          <a:lstStyle>
            <a:lvl1pPr>
              <a:defRPr b="1" i="0">
                <a:solidFill>
                  <a:schemeClr val="accent1"/>
                </a:solidFill>
                <a:latin typeface="Arial"/>
                <a:cs typeface="Arial"/>
              </a:defRPr>
            </a:lvl1pPr>
            <a:lvl2pPr marL="0" indent="0">
              <a:buNone/>
              <a:defRPr b="0" i="0">
                <a:latin typeface="Arial"/>
                <a:cs typeface="Arial"/>
              </a:defRPr>
            </a:lvl2pPr>
            <a:lvl3pPr marL="165600" indent="-165600">
              <a:buFont typeface="Arial"/>
              <a:buChar char="•"/>
              <a:defRPr sz="1400" b="0" i="0">
                <a:latin typeface="Arial"/>
                <a:cs typeface="Arial"/>
              </a:defRPr>
            </a:lvl3pPr>
            <a:lvl4pPr marL="341313" indent="-168275">
              <a:buSzPct val="100000"/>
              <a:buFont typeface="Lucida Grande"/>
              <a:buChar char="–"/>
              <a:defRPr b="0" i="0">
                <a:latin typeface="Arial"/>
                <a:cs typeface="Arial"/>
              </a:defRPr>
            </a:lvl4pPr>
            <a:lvl5pPr marL="477838" indent="-155575">
              <a:buSzPct val="80000"/>
              <a:buFont typeface="Arial"/>
              <a:buChar char="•"/>
              <a:defRPr b="0" i="0">
                <a:latin typeface="Arial"/>
                <a:cs typeface="Aria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4"/>
          <p:cNvSpPr>
            <a:spLocks noGrp="1"/>
          </p:cNvSpPr>
          <p:nvPr>
            <p:ph type="body" sz="quarter" idx="11"/>
          </p:nvPr>
        </p:nvSpPr>
        <p:spPr bwMode="black">
          <a:xfrm>
            <a:off x="330200" y="1457999"/>
            <a:ext cx="2542125" cy="3001941"/>
          </a:xfrm>
        </p:spPr>
        <p:txBody>
          <a:bodyPr>
            <a:normAutofit/>
          </a:bodyPr>
          <a:lstStyle>
            <a:lvl1pPr>
              <a:defRPr b="1" i="0">
                <a:solidFill>
                  <a:schemeClr val="accent1"/>
                </a:solidFill>
                <a:latin typeface="Arial"/>
                <a:cs typeface="Arial"/>
              </a:defRPr>
            </a:lvl1pPr>
            <a:lvl2pPr marL="0" indent="0">
              <a:buNone/>
              <a:defRPr b="0" i="0">
                <a:latin typeface="Arial"/>
                <a:cs typeface="Arial"/>
              </a:defRPr>
            </a:lvl2pPr>
            <a:lvl3pPr marL="165600" indent="-165600">
              <a:buFont typeface="Arial"/>
              <a:buChar char="•"/>
              <a:defRPr sz="1400" b="0" i="0">
                <a:latin typeface="Arial"/>
                <a:cs typeface="Arial"/>
              </a:defRPr>
            </a:lvl3pPr>
            <a:lvl4pPr marL="341313" indent="-168275">
              <a:buSzPct val="100000"/>
              <a:buFont typeface="Lucida Grande"/>
              <a:buChar char="–"/>
              <a:defRPr b="0" i="0">
                <a:latin typeface="Arial"/>
                <a:cs typeface="Arial"/>
              </a:defRPr>
            </a:lvl4pPr>
            <a:lvl5pPr marL="477838" indent="-155575">
              <a:buSzPct val="80000"/>
              <a:buFont typeface="Arial"/>
              <a:buChar char="•"/>
              <a:defRPr b="0" i="0">
                <a:latin typeface="Arial"/>
                <a:cs typeface="Aria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5"/>
          <p:cNvSpPr>
            <a:spLocks noGrp="1"/>
          </p:cNvSpPr>
          <p:nvPr>
            <p:ph type="body" sz="quarter" idx="15"/>
          </p:nvPr>
        </p:nvSpPr>
        <p:spPr bwMode="black">
          <a:xfrm>
            <a:off x="5975002" y="1457999"/>
            <a:ext cx="2516536" cy="3001941"/>
          </a:xfrm>
        </p:spPr>
        <p:txBody>
          <a:bodyPr>
            <a:normAutofit/>
          </a:bodyPr>
          <a:lstStyle>
            <a:lvl1pPr>
              <a:defRPr b="1" i="0">
                <a:solidFill>
                  <a:schemeClr val="accent1"/>
                </a:solidFill>
                <a:latin typeface="Arial"/>
                <a:cs typeface="Arial"/>
              </a:defRPr>
            </a:lvl1pPr>
            <a:lvl2pPr marL="0" indent="0">
              <a:buNone/>
              <a:defRPr b="0" i="0">
                <a:latin typeface="Arial"/>
                <a:cs typeface="Arial"/>
              </a:defRPr>
            </a:lvl2pPr>
            <a:lvl3pPr marL="165600" indent="-165600">
              <a:buFont typeface="Arial"/>
              <a:buChar char="•"/>
              <a:defRPr sz="1400" b="0" i="0">
                <a:latin typeface="Arial"/>
                <a:cs typeface="Arial"/>
              </a:defRPr>
            </a:lvl3pPr>
            <a:lvl4pPr marL="341313" indent="-168275">
              <a:buSzPct val="100000"/>
              <a:buFont typeface="Lucida Grande"/>
              <a:buChar char="–"/>
              <a:defRPr b="0" i="0">
                <a:latin typeface="Arial"/>
                <a:cs typeface="Arial"/>
              </a:defRPr>
            </a:lvl4pPr>
            <a:lvl5pPr marL="477838" indent="-155575">
              <a:buSzPct val="80000"/>
              <a:buFont typeface="Arial"/>
              <a:buChar char="•"/>
              <a:defRPr b="0" i="0">
                <a:latin typeface="Arial"/>
                <a:cs typeface="Aria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113349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ue quote slide with subtitl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40919"/>
            <a:ext cx="7222352" cy="2006703"/>
          </a:xfrm>
          <a:prstGeom prst="rect">
            <a:avLst/>
          </a:prstGeom>
        </p:spPr>
        <p:txBody>
          <a:bodyPr wrap="square" lIns="0" tIns="0" rIns="0" bIns="0" anchor="t" anchorCtr="0">
            <a:noAutofit/>
          </a:bodyPr>
          <a:lstStyle>
            <a:lvl1pPr algn="l" defTabSz="457200" rtl="0" eaLnBrk="1" latinLnBrk="0" hangingPunct="1">
              <a:lnSpc>
                <a:spcPct val="90000"/>
              </a:lnSpc>
              <a:spcBef>
                <a:spcPct val="0"/>
              </a:spcBef>
              <a:spcAft>
                <a:spcPts val="0"/>
              </a:spcAft>
              <a:buNone/>
              <a:defRPr lang="en-US" sz="4000" b="1" i="0" kern="1200" spc="-100" noProof="0" dirty="0">
                <a:solidFill>
                  <a:schemeClr val="bg1"/>
                </a:solidFill>
                <a:latin typeface="HP Simplified" pitchFamily="34" charset="0"/>
                <a:ea typeface="+mj-ea"/>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chemeClr val="bg1"/>
                </a:solidFill>
                <a:latin typeface="HP Simplified"/>
                <a:cs typeface="HP Simplified"/>
              </a:rPr>
              <a:t>© Copyright 2012 Hewlett-Packard Development Company, L.P. </a:t>
            </a:r>
            <a:r>
              <a:rPr lang="en-US" sz="700" b="0" i="0" baseline="0" dirty="0" smtClean="0">
                <a:solidFill>
                  <a:schemeClr val="bg1"/>
                </a:solidFill>
                <a:latin typeface="HP Simplified"/>
                <a:cs typeface="HP Simplified"/>
              </a:rPr>
              <a:t> </a:t>
            </a:r>
            <a:r>
              <a:rPr lang="en-US" sz="700" b="0" i="0" dirty="0" smtClean="0">
                <a:solidFill>
                  <a:schemeClr val="bg1"/>
                </a:solidFill>
                <a:latin typeface="HP Simplified"/>
                <a:cs typeface="HP Simplified"/>
              </a:rPr>
              <a:t>The information contained herein is subject to change without notice.</a:t>
            </a:r>
          </a:p>
        </p:txBody>
      </p:sp>
      <p:sp>
        <p:nvSpPr>
          <p:cNvPr id="5" name="Subtitle 2"/>
          <p:cNvSpPr>
            <a:spLocks noGrp="1"/>
          </p:cNvSpPr>
          <p:nvPr>
            <p:ph type="subTitle" idx="1" hasCustomPrompt="1"/>
          </p:nvPr>
        </p:nvSpPr>
        <p:spPr>
          <a:xfrm>
            <a:off x="325269" y="3305361"/>
            <a:ext cx="5148072" cy="649224"/>
          </a:xfrm>
          <a:prstGeom prst="rect">
            <a:avLst/>
          </a:prstGeom>
        </p:spPr>
        <p:txBody>
          <a:bodyPr>
            <a:noAutofit/>
          </a:bodyPr>
          <a:lstStyle>
            <a:lvl1pPr marL="0" indent="0" algn="l">
              <a:lnSpc>
                <a:spcPct val="100000"/>
              </a:lnSpc>
              <a:spcBef>
                <a:spcPts val="0"/>
              </a:spcBef>
              <a:buNone/>
              <a:defRPr sz="1800" b="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1588485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6252520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1"/>
            <a:ext cx="8119872" cy="3228975"/>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9709994"/>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1" y="235063"/>
            <a:ext cx="8460105"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28613" y="1188720"/>
            <a:ext cx="4030662" cy="3219769"/>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7"/>
          </p:nvPr>
        </p:nvSpPr>
        <p:spPr>
          <a:xfrm>
            <a:off x="4568825" y="1185864"/>
            <a:ext cx="387826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2847057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lf page, sub title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6047"/>
            <a:ext cx="3878263" cy="3222441"/>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6505198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title, sub title with three columns">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2" y="235063"/>
            <a:ext cx="8460105" cy="429768"/>
          </a:xfrm>
        </p:spPr>
        <p:txBody>
          <a:bodyPr/>
          <a:lstStyle>
            <a:lvl1pPr>
              <a:defRPr>
                <a:solidFill>
                  <a:srgbClr val="000000"/>
                </a:solidFill>
              </a:defRPr>
            </a:lvl1pPr>
          </a:lstStyle>
          <a:p>
            <a:r>
              <a:rPr lang="en-US" noProof="0" dirty="0" smtClean="0"/>
              <a:t>Click to edit master title style</a:t>
            </a:r>
            <a:endParaRPr lang="en-US" noProof="0" dirty="0"/>
          </a:p>
        </p:txBody>
      </p:sp>
      <p:sp>
        <p:nvSpPr>
          <p:cNvPr id="9" name="Content Placeholder 8"/>
          <p:cNvSpPr>
            <a:spLocks noGrp="1"/>
          </p:cNvSpPr>
          <p:nvPr>
            <p:ph sz="quarter" idx="16"/>
          </p:nvPr>
        </p:nvSpPr>
        <p:spPr>
          <a:xfrm>
            <a:off x="329184" y="1189039"/>
            <a:ext cx="252374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7"/>
          </p:nvPr>
        </p:nvSpPr>
        <p:spPr>
          <a:xfrm>
            <a:off x="3124486" y="1189039"/>
            <a:ext cx="2523744" cy="32226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8"/>
          </p:nvPr>
        </p:nvSpPr>
        <p:spPr>
          <a:xfrm>
            <a:off x="5919788" y="1189039"/>
            <a:ext cx="2527300"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873512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28614" y="235064"/>
            <a:ext cx="8123236" cy="430887"/>
          </a:xfrm>
          <a:prstGeom prst="rect">
            <a:avLst/>
          </a:prstGeom>
          <a:ln>
            <a:noFill/>
          </a:ln>
        </p:spPr>
        <p:txBody>
          <a:bodyPr vert="horz" wrap="square" lIns="0" tIns="0" rIns="0" bIns="0" rtlCol="0" anchor="t" anchorCtr="0">
            <a:noAutofit/>
          </a:bodyPr>
          <a:lstStyle/>
          <a:p>
            <a:r>
              <a:rPr lang="en-US" noProof="0" smtClean="0"/>
              <a:t>Click to edit Master title style</a:t>
            </a:r>
            <a:endParaRPr lang="en-US" noProof="0" dirty="0"/>
          </a:p>
        </p:txBody>
      </p:sp>
      <p:sp>
        <p:nvSpPr>
          <p:cNvPr id="7" name="Text Placeholder 6"/>
          <p:cNvSpPr>
            <a:spLocks noGrp="1"/>
          </p:cNvSpPr>
          <p:nvPr>
            <p:ph type="body" idx="1"/>
          </p:nvPr>
        </p:nvSpPr>
        <p:spPr bwMode="black">
          <a:xfrm>
            <a:off x="330200" y="1188720"/>
            <a:ext cx="8119872" cy="3219768"/>
          </a:xfrm>
          <a:prstGeom prst="rect">
            <a:avLst/>
          </a:prstGeom>
        </p:spPr>
        <p:txBody>
          <a:bodyPr vert="horz" wrap="square"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Box 8"/>
          <p:cNvSpPr txBox="1"/>
          <p:nvPr/>
        </p:nvSpPr>
        <p:spPr>
          <a:xfrm>
            <a:off x="444501" y="4758803"/>
            <a:ext cx="8012545" cy="22860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rgbClr val="B9B8BB"/>
                </a:solidFill>
                <a:latin typeface="HP Simplified"/>
                <a:cs typeface="HP Simplified"/>
              </a:rPr>
              <a:t>© Copyright 2012 Hewlett-Packard Development Company, L.P. </a:t>
            </a:r>
            <a:r>
              <a:rPr lang="en-US" sz="700" b="0" i="0" baseline="0" dirty="0" smtClean="0">
                <a:solidFill>
                  <a:srgbClr val="B9B8BB"/>
                </a:solidFill>
                <a:latin typeface="HP Simplified"/>
                <a:cs typeface="HP Simplified"/>
              </a:rPr>
              <a:t> </a:t>
            </a:r>
            <a:r>
              <a:rPr lang="en-US" sz="700" b="0" i="0" dirty="0" smtClean="0">
                <a:solidFill>
                  <a:srgbClr val="B9B8BB"/>
                </a:solidFill>
                <a:latin typeface="HP Simplified"/>
                <a:cs typeface="HP Simplified"/>
              </a:rPr>
              <a:t>The information contained herein is subject to change without notice.</a:t>
            </a:r>
          </a:p>
        </p:txBody>
      </p:sp>
      <p:sp>
        <p:nvSpPr>
          <p:cNvPr id="8" name="TextBox 7"/>
          <p:cNvSpPr txBox="1"/>
          <p:nvPr/>
        </p:nvSpPr>
        <p:spPr bwMode="gray">
          <a:xfrm>
            <a:off x="329184" y="4788485"/>
            <a:ext cx="323009" cy="149332"/>
          </a:xfrm>
          <a:prstGeom prst="rect">
            <a:avLst/>
          </a:prstGeom>
        </p:spPr>
        <p:txBody>
          <a:bodyPr vert="horz" wrap="none" lIns="0" tIns="45720" rIns="91440" bIns="45720" rtlCol="0" anchor="ctr">
            <a:noAutofit/>
          </a:bodyPr>
          <a:lstStyle/>
          <a:p>
            <a:pPr marL="0" algn="l" defTabSz="914400" rtl="0" eaLnBrk="1" latinLnBrk="0" hangingPunct="1"/>
            <a:fld id="{6C5AF65D-6854-49AF-ABC5-48B5BA0EA842}" type="slidenum">
              <a:rPr lang="en-US" sz="700" b="0" i="0" kern="1200" smtClean="0">
                <a:solidFill>
                  <a:srgbClr val="B9B8BB"/>
                </a:solidFill>
                <a:latin typeface="HP Simplified"/>
                <a:ea typeface="+mn-ea"/>
                <a:cs typeface="HP Simplified"/>
              </a:rPr>
              <a:pPr marL="0" algn="l" defTabSz="914400" rtl="0" eaLnBrk="1" latinLnBrk="0" hangingPunct="1"/>
              <a:t>‹#›</a:t>
            </a:fld>
            <a:endParaRPr lang="en-US" sz="700" b="0" i="0" kern="1200" dirty="0" smtClean="0">
              <a:solidFill>
                <a:srgbClr val="B9B8BB"/>
              </a:solidFill>
              <a:latin typeface="HP Simplified"/>
              <a:ea typeface="+mn-ea"/>
              <a:cs typeface="HP Simplified"/>
            </a:endParaRPr>
          </a:p>
        </p:txBody>
      </p:sp>
      <p:pic>
        <p:nvPicPr>
          <p:cNvPr id="4" name="Picture 3" descr="HP_Blue_RGB_150_SM.png"/>
          <p:cNvPicPr>
            <a:picLocks noChangeAspect="1"/>
          </p:cNvPicPr>
          <p:nvPr/>
        </p:nvPicPr>
        <p:blipFill>
          <a:blip r:embed="rId39" cstate="screen">
            <a:extLst>
              <a:ext uri="{28A0092B-C50C-407E-A947-70E740481C1C}">
                <a14:useLocalDpi xmlns:a14="http://schemas.microsoft.com/office/drawing/2010/main"/>
              </a:ext>
            </a:extLst>
          </a:blip>
          <a:stretch>
            <a:fillRect/>
          </a:stretch>
        </p:blipFill>
        <p:spPr>
          <a:xfrm>
            <a:off x="8503920" y="4535424"/>
            <a:ext cx="365760" cy="365760"/>
          </a:xfrm>
          <a:prstGeom prst="rect">
            <a:avLst/>
          </a:prstGeom>
        </p:spPr>
      </p:pic>
    </p:spTree>
    <p:extLst>
      <p:ext uri="{BB962C8B-B14F-4D97-AF65-F5344CB8AC3E}">
        <p14:creationId xmlns:p14="http://schemas.microsoft.com/office/powerpoint/2010/main" val="2606275834"/>
      </p:ext>
    </p:extLst>
  </p:cSld>
  <p:clrMap bg1="lt1" tx1="dk1" bg2="lt2" tx2="dk2" accent1="accent1" accent2="accent2" accent3="accent3" accent4="accent4" accent5="accent5" accent6="accent6" hlink="hlink" folHlink="folHlink"/>
  <p:sldLayoutIdLst>
    <p:sldLayoutId id="2147483830" r:id="rId1"/>
    <p:sldLayoutId id="2147483819" r:id="rId2"/>
    <p:sldLayoutId id="2147483834" r:id="rId3"/>
    <p:sldLayoutId id="2147483833" r:id="rId4"/>
    <p:sldLayoutId id="2147483837" r:id="rId5"/>
    <p:sldLayoutId id="2147483809" r:id="rId6"/>
    <p:sldLayoutId id="2147483823" r:id="rId7"/>
    <p:sldLayoutId id="2147483824" r:id="rId8"/>
    <p:sldLayoutId id="2147483825" r:id="rId9"/>
    <p:sldLayoutId id="2147483838" r:id="rId10"/>
    <p:sldLayoutId id="2147483839" r:id="rId11"/>
    <p:sldLayoutId id="2147483840" r:id="rId12"/>
    <p:sldLayoutId id="2147483841" r:id="rId13"/>
    <p:sldLayoutId id="2147483842" r:id="rId14"/>
    <p:sldLayoutId id="2147483843" r:id="rId15"/>
    <p:sldLayoutId id="2147483844"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timing>
    <p:tnLst>
      <p:par>
        <p:cTn id="1" dur="indefinite" restart="never" nodeType="tmRoot"/>
      </p:par>
    </p:tnLst>
  </p:timing>
  <p:hf hdr="0" ftr="0" dt="0"/>
  <p:txStyles>
    <p:titleStyle>
      <a:lvl1pPr algn="l" defTabSz="457200"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p:titleStyle>
    <p:body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chart" Target="../charts/chart1.xml"/><Relationship Id="rId7"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3.xml"/><Relationship Id="rId5" Type="http://schemas.openxmlformats.org/officeDocument/2006/relationships/image" Target="../media/image49.pn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jpeg"/><Relationship Id="rId7"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jpeg"/></Relationships>
</file>

<file path=ppt/slides/_rels/slide1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59.jpeg"/></Relationships>
</file>

<file path=ppt/slides/_rels/slide17.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slideLayout" Target="../slideLayouts/slideLayout26.xml"/><Relationship Id="rId1" Type="http://schemas.openxmlformats.org/officeDocument/2006/relationships/tags" Target="../tags/tag1.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png"/><Relationship Id="rId9" Type="http://schemas.openxmlformats.org/officeDocument/2006/relationships/image" Target="../media/image66.png"/></Relationships>
</file>

<file path=ppt/slides/_rels/slide1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jpeg"/><Relationship Id="rId18" Type="http://schemas.openxmlformats.org/officeDocument/2006/relationships/image" Target="../media/image87.png"/><Relationship Id="rId3" Type="http://schemas.openxmlformats.org/officeDocument/2006/relationships/image" Target="../media/image24.png"/><Relationship Id="rId21" Type="http://schemas.openxmlformats.org/officeDocument/2006/relationships/image" Target="../media/image90.png"/><Relationship Id="rId7" Type="http://schemas.openxmlformats.org/officeDocument/2006/relationships/image" Target="../media/image76.png"/><Relationship Id="rId12" Type="http://schemas.openxmlformats.org/officeDocument/2006/relationships/image" Target="../media/image81.png"/><Relationship Id="rId17" Type="http://schemas.openxmlformats.org/officeDocument/2006/relationships/image" Target="../media/image86.png"/><Relationship Id="rId2" Type="http://schemas.openxmlformats.org/officeDocument/2006/relationships/notesSlide" Target="../notesSlides/notesSlide18.xml"/><Relationship Id="rId16" Type="http://schemas.openxmlformats.org/officeDocument/2006/relationships/image" Target="../media/image85.png"/><Relationship Id="rId20" Type="http://schemas.openxmlformats.org/officeDocument/2006/relationships/image" Target="../media/image89.png"/><Relationship Id="rId1" Type="http://schemas.openxmlformats.org/officeDocument/2006/relationships/slideLayout" Target="../slideLayouts/slideLayout30.xml"/><Relationship Id="rId6" Type="http://schemas.openxmlformats.org/officeDocument/2006/relationships/image" Target="../media/image75.png"/><Relationship Id="rId11" Type="http://schemas.openxmlformats.org/officeDocument/2006/relationships/image" Target="../media/image80.png"/><Relationship Id="rId24" Type="http://schemas.openxmlformats.org/officeDocument/2006/relationships/image" Target="../media/image93.png"/><Relationship Id="rId5" Type="http://schemas.openxmlformats.org/officeDocument/2006/relationships/image" Target="../media/image74.png"/><Relationship Id="rId15" Type="http://schemas.openxmlformats.org/officeDocument/2006/relationships/image" Target="../media/image84.png"/><Relationship Id="rId23" Type="http://schemas.openxmlformats.org/officeDocument/2006/relationships/image" Target="../media/image92.png"/><Relationship Id="rId10" Type="http://schemas.openxmlformats.org/officeDocument/2006/relationships/image" Target="../media/image79.png"/><Relationship Id="rId19" Type="http://schemas.openxmlformats.org/officeDocument/2006/relationships/image" Target="../media/image88.png"/><Relationship Id="rId4" Type="http://schemas.openxmlformats.org/officeDocument/2006/relationships/image" Target="../media/image73.png"/><Relationship Id="rId9" Type="http://schemas.openxmlformats.org/officeDocument/2006/relationships/image" Target="../media/image78.png"/><Relationship Id="rId14" Type="http://schemas.openxmlformats.org/officeDocument/2006/relationships/image" Target="../media/image83.png"/><Relationship Id="rId22" Type="http://schemas.openxmlformats.org/officeDocument/2006/relationships/image" Target="../media/image91.png"/></Relationships>
</file>

<file path=ppt/slides/_rels/slide24.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4.png"/><Relationship Id="rId3" Type="http://schemas.openxmlformats.org/officeDocument/2006/relationships/image" Target="../media/image94.png"/><Relationship Id="rId7" Type="http://schemas.openxmlformats.org/officeDocument/2006/relationships/image" Target="../media/image98.png"/><Relationship Id="rId12" Type="http://schemas.openxmlformats.org/officeDocument/2006/relationships/image" Target="../media/image103.pn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97.png"/><Relationship Id="rId11" Type="http://schemas.openxmlformats.org/officeDocument/2006/relationships/image" Target="../media/image102.png"/><Relationship Id="rId5" Type="http://schemas.openxmlformats.org/officeDocument/2006/relationships/image" Target="../media/image96.png"/><Relationship Id="rId10" Type="http://schemas.openxmlformats.org/officeDocument/2006/relationships/image" Target="../media/image101.png"/><Relationship Id="rId4" Type="http://schemas.openxmlformats.org/officeDocument/2006/relationships/image" Target="../media/image95.png"/><Relationship Id="rId9" Type="http://schemas.openxmlformats.org/officeDocument/2006/relationships/image" Target="../media/image100.png"/></Relationships>
</file>

<file path=ppt/slides/_rels/slide2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8" Type="http://schemas.openxmlformats.org/officeDocument/2006/relationships/image" Target="../media/image112.jpeg"/><Relationship Id="rId13" Type="http://schemas.openxmlformats.org/officeDocument/2006/relationships/image" Target="../media/image117.jpeg"/><Relationship Id="rId3" Type="http://schemas.openxmlformats.org/officeDocument/2006/relationships/image" Target="../media/image107.jpeg"/><Relationship Id="rId7" Type="http://schemas.openxmlformats.org/officeDocument/2006/relationships/image" Target="../media/image111.png"/><Relationship Id="rId12" Type="http://schemas.openxmlformats.org/officeDocument/2006/relationships/image" Target="../media/image116.jpeg"/><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image" Target="../media/image110.png"/><Relationship Id="rId11" Type="http://schemas.openxmlformats.org/officeDocument/2006/relationships/image" Target="../media/image115.png"/><Relationship Id="rId5" Type="http://schemas.openxmlformats.org/officeDocument/2006/relationships/image" Target="../media/image109.png"/><Relationship Id="rId15" Type="http://schemas.openxmlformats.org/officeDocument/2006/relationships/image" Target="../media/image119.png"/><Relationship Id="rId10" Type="http://schemas.openxmlformats.org/officeDocument/2006/relationships/image" Target="../media/image114.png"/><Relationship Id="rId4" Type="http://schemas.openxmlformats.org/officeDocument/2006/relationships/image" Target="../media/image108.jpeg"/><Relationship Id="rId9" Type="http://schemas.openxmlformats.org/officeDocument/2006/relationships/image" Target="../media/image113.png"/><Relationship Id="rId14" Type="http://schemas.openxmlformats.org/officeDocument/2006/relationships/image" Target="../media/image1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34.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chart" Target="../charts/char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8" Type="http://schemas.openxmlformats.org/officeDocument/2006/relationships/hyperlink" Target="http://www.ephcc.org/Images/SHI-Logo-CMYK.JPG" TargetMode="External"/><Relationship Id="rId13" Type="http://schemas.openxmlformats.org/officeDocument/2006/relationships/image" Target="../media/image132.png"/><Relationship Id="rId18" Type="http://schemas.openxmlformats.org/officeDocument/2006/relationships/image" Target="../media/image137.jpeg"/><Relationship Id="rId3" Type="http://schemas.openxmlformats.org/officeDocument/2006/relationships/image" Target="../media/image123.png"/><Relationship Id="rId21" Type="http://schemas.openxmlformats.org/officeDocument/2006/relationships/image" Target="../media/image140.png"/><Relationship Id="rId7" Type="http://schemas.openxmlformats.org/officeDocument/2006/relationships/image" Target="../media/image127.png"/><Relationship Id="rId12" Type="http://schemas.openxmlformats.org/officeDocument/2006/relationships/image" Target="../media/image131.png"/><Relationship Id="rId17" Type="http://schemas.openxmlformats.org/officeDocument/2006/relationships/image" Target="../media/image136.gif"/><Relationship Id="rId25" Type="http://schemas.openxmlformats.org/officeDocument/2006/relationships/image" Target="../media/image144.png"/><Relationship Id="rId2" Type="http://schemas.openxmlformats.org/officeDocument/2006/relationships/notesSlide" Target="../notesSlides/notesSlide28.xml"/><Relationship Id="rId16" Type="http://schemas.openxmlformats.org/officeDocument/2006/relationships/image" Target="../media/image135.png"/><Relationship Id="rId20" Type="http://schemas.openxmlformats.org/officeDocument/2006/relationships/image" Target="../media/image139.gif"/><Relationship Id="rId1" Type="http://schemas.openxmlformats.org/officeDocument/2006/relationships/slideLayout" Target="../slideLayouts/slideLayout36.xml"/><Relationship Id="rId6" Type="http://schemas.openxmlformats.org/officeDocument/2006/relationships/image" Target="../media/image126.png"/><Relationship Id="rId11" Type="http://schemas.openxmlformats.org/officeDocument/2006/relationships/image" Target="../media/image130.png"/><Relationship Id="rId24" Type="http://schemas.openxmlformats.org/officeDocument/2006/relationships/image" Target="../media/image143.gif"/><Relationship Id="rId5" Type="http://schemas.openxmlformats.org/officeDocument/2006/relationships/image" Target="../media/image125.png"/><Relationship Id="rId15" Type="http://schemas.openxmlformats.org/officeDocument/2006/relationships/image" Target="../media/image134.gif"/><Relationship Id="rId23" Type="http://schemas.openxmlformats.org/officeDocument/2006/relationships/image" Target="../media/image142.gif"/><Relationship Id="rId10" Type="http://schemas.openxmlformats.org/officeDocument/2006/relationships/image" Target="../media/image129.png"/><Relationship Id="rId19" Type="http://schemas.openxmlformats.org/officeDocument/2006/relationships/image" Target="../media/image138.png"/><Relationship Id="rId4" Type="http://schemas.openxmlformats.org/officeDocument/2006/relationships/image" Target="../media/image124.png"/><Relationship Id="rId9" Type="http://schemas.openxmlformats.org/officeDocument/2006/relationships/image" Target="../media/image128.png"/><Relationship Id="rId14" Type="http://schemas.openxmlformats.org/officeDocument/2006/relationships/image" Target="../media/image133.png"/><Relationship Id="rId22" Type="http://schemas.openxmlformats.org/officeDocument/2006/relationships/image" Target="../media/image141.jpeg"/></Relationships>
</file>

<file path=ppt/slides/_rels/slide35.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notesSlide" Target="../notesSlides/notesSlide31.xml"/><Relationship Id="rId1" Type="http://schemas.openxmlformats.org/officeDocument/2006/relationships/slideLayout" Target="../slideLayouts/slideLayout20.xml"/><Relationship Id="rId4" Type="http://schemas.openxmlformats.org/officeDocument/2006/relationships/image" Target="../media/image147.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hyperlink" Target="http://www.hp.com/networkin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notesSlide" Target="../notesSlides/notesSlide8.xml"/><Relationship Id="rId16" Type="http://schemas.openxmlformats.org/officeDocument/2006/relationships/image" Target="../media/image37.png"/><Relationship Id="rId1" Type="http://schemas.openxmlformats.org/officeDocument/2006/relationships/slideLayout" Target="../slideLayouts/slideLayout19.xml"/><Relationship Id="rId6" Type="http://schemas.openxmlformats.org/officeDocument/2006/relationships/image" Target="../media/image27.gif"/><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63" y="0"/>
            <a:ext cx="9130473" cy="5143500"/>
          </a:xfrm>
          <a:prstGeom prst="rect">
            <a:avLst/>
          </a:prstGeom>
        </p:spPr>
      </p:pic>
      <p:sp>
        <p:nvSpPr>
          <p:cNvPr id="2" name="Title 1"/>
          <p:cNvSpPr>
            <a:spLocks noGrp="1"/>
          </p:cNvSpPr>
          <p:nvPr>
            <p:ph type="ctrTitle"/>
          </p:nvPr>
        </p:nvSpPr>
        <p:spPr>
          <a:xfrm>
            <a:off x="317345" y="1788111"/>
            <a:ext cx="4364125" cy="1206484"/>
          </a:xfrm>
        </p:spPr>
        <p:txBody>
          <a:bodyPr/>
          <a:lstStyle/>
          <a:p>
            <a:r>
              <a:rPr lang="en-US" sz="3400" dirty="0" smtClean="0">
                <a:solidFill>
                  <a:schemeClr val="tx1"/>
                </a:solidFill>
              </a:rPr>
              <a:t>Next Generation Networks for K12 in Kentucky</a:t>
            </a:r>
            <a:endParaRPr lang="en-US" sz="3400" dirty="0" smtClean="0">
              <a:solidFill>
                <a:schemeClr val="tx1"/>
              </a:solidFill>
            </a:endParaRPr>
          </a:p>
        </p:txBody>
      </p:sp>
      <p:sp>
        <p:nvSpPr>
          <p:cNvPr id="14" name="Subtitle 13"/>
          <p:cNvSpPr>
            <a:spLocks noGrp="1"/>
          </p:cNvSpPr>
          <p:nvPr>
            <p:ph type="subTitle" idx="1"/>
          </p:nvPr>
        </p:nvSpPr>
        <p:spPr/>
        <p:txBody>
          <a:bodyPr>
            <a:normAutofit/>
          </a:bodyPr>
          <a:lstStyle/>
          <a:p>
            <a:r>
              <a:rPr lang="en-US" sz="1600" dirty="0" smtClean="0">
                <a:solidFill>
                  <a:schemeClr val="tx1"/>
                </a:solidFill>
              </a:rPr>
              <a:t>Primary/secondary education</a:t>
            </a:r>
          </a:p>
          <a:p>
            <a:endParaRPr lang="en-US" sz="200" dirty="0" smtClean="0">
              <a:solidFill>
                <a:schemeClr val="tx1"/>
              </a:solidFill>
            </a:endParaRPr>
          </a:p>
          <a:p>
            <a:r>
              <a:rPr lang="en-US" sz="1200" dirty="0" smtClean="0">
                <a:solidFill>
                  <a:schemeClr val="tx1"/>
                </a:solidFill>
              </a:rPr>
              <a:t>Monique </a:t>
            </a:r>
            <a:r>
              <a:rPr lang="en-US" sz="1200" dirty="0" err="1" smtClean="0">
                <a:solidFill>
                  <a:schemeClr val="tx1"/>
                </a:solidFill>
              </a:rPr>
              <a:t>Lucey</a:t>
            </a:r>
            <a:endParaRPr lang="en-US" sz="1200" dirty="0" smtClean="0">
              <a:solidFill>
                <a:schemeClr val="tx1"/>
              </a:solidFill>
            </a:endParaRPr>
          </a:p>
          <a:p>
            <a:r>
              <a:rPr lang="en-US" sz="1200" dirty="0" smtClean="0">
                <a:solidFill>
                  <a:schemeClr val="tx1"/>
                </a:solidFill>
              </a:rPr>
              <a:t>HPN Industry Solutions Marketing Manager,</a:t>
            </a:r>
            <a:br>
              <a:rPr lang="en-US" sz="1200" dirty="0" smtClean="0">
                <a:solidFill>
                  <a:schemeClr val="tx1"/>
                </a:solidFill>
              </a:rPr>
            </a:br>
            <a:r>
              <a:rPr lang="en-US" sz="1200" dirty="0" smtClean="0">
                <a:solidFill>
                  <a:schemeClr val="tx1"/>
                </a:solidFill>
              </a:rPr>
              <a:t>Public Sector</a:t>
            </a:r>
          </a:p>
        </p:txBody>
      </p:sp>
    </p:spTree>
    <p:extLst>
      <p:ext uri="{BB962C8B-B14F-4D97-AF65-F5344CB8AC3E}">
        <p14:creationId xmlns:p14="http://schemas.microsoft.com/office/powerpoint/2010/main" val="222262235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latin typeface="+mj-lt"/>
              </a:rPr>
              <a:t>Increase quality time teachers spend with each student</a:t>
            </a:r>
            <a:endParaRPr lang="en-US" dirty="0">
              <a:latin typeface="+mj-lt"/>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775316" y="1225202"/>
            <a:ext cx="5565763" cy="3484363"/>
          </a:xfrm>
          <a:prstGeom prst="rect">
            <a:avLst/>
          </a:prstGeom>
        </p:spPr>
      </p:pic>
    </p:spTree>
    <p:extLst>
      <p:ext uri="{BB962C8B-B14F-4D97-AF65-F5344CB8AC3E}">
        <p14:creationId xmlns:p14="http://schemas.microsoft.com/office/powerpoint/2010/main" val="195465370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e-Learning initiatives with unified wired and wireless networks</a:t>
            </a:r>
            <a:endParaRPr lang="en-US" dirty="0"/>
          </a:p>
        </p:txBody>
      </p:sp>
      <p:sp>
        <p:nvSpPr>
          <p:cNvPr id="34" name="Text Placeholder 33"/>
          <p:cNvSpPr>
            <a:spLocks noGrp="1"/>
          </p:cNvSpPr>
          <p:nvPr>
            <p:ph type="body" sz="quarter" idx="14"/>
          </p:nvPr>
        </p:nvSpPr>
        <p:spPr>
          <a:xfrm>
            <a:off x="4476472" y="1529395"/>
            <a:ext cx="4183582" cy="2880763"/>
          </a:xfrm>
        </p:spPr>
        <p:txBody>
          <a:bodyPr/>
          <a:lstStyle/>
          <a:p>
            <a:pPr>
              <a:spcBef>
                <a:spcPts val="1200"/>
              </a:spcBef>
            </a:pPr>
            <a:r>
              <a:rPr lang="en-US" dirty="0" smtClean="0">
                <a:latin typeface="+mn-lt"/>
              </a:rPr>
              <a:t>Wireless that performs like wired</a:t>
            </a:r>
          </a:p>
          <a:p>
            <a:pPr>
              <a:spcBef>
                <a:spcPts val="1200"/>
              </a:spcBef>
            </a:pPr>
            <a:r>
              <a:rPr lang="en-US" dirty="0" smtClean="0">
                <a:latin typeface="+mn-lt"/>
              </a:rPr>
              <a:t>Single-pane-of-glass management</a:t>
            </a:r>
          </a:p>
          <a:p>
            <a:pPr>
              <a:spcBef>
                <a:spcPts val="1200"/>
              </a:spcBef>
            </a:pPr>
            <a:r>
              <a:rPr lang="en-US" dirty="0" smtClean="0">
                <a:latin typeface="+mn-lt"/>
              </a:rPr>
              <a:t>Unified wired/wireless access control</a:t>
            </a:r>
          </a:p>
          <a:p>
            <a:pPr>
              <a:spcBef>
                <a:spcPts val="1200"/>
              </a:spcBef>
            </a:pPr>
            <a:r>
              <a:rPr lang="en-US" dirty="0" smtClean="0">
                <a:latin typeface="+mn-lt"/>
              </a:rPr>
              <a:t>Continuous RF vulnerability protection </a:t>
            </a:r>
          </a:p>
          <a:p>
            <a:pPr>
              <a:spcBef>
                <a:spcPts val="1200"/>
              </a:spcBef>
            </a:pPr>
            <a:r>
              <a:rPr lang="en-US" dirty="0" smtClean="0">
                <a:latin typeface="+mn-lt"/>
              </a:rPr>
              <a:t>Compelling TCO</a:t>
            </a:r>
          </a:p>
        </p:txBody>
      </p:sp>
      <p:sp>
        <p:nvSpPr>
          <p:cNvPr id="31" name="Footer Placeholder 30"/>
          <p:cNvSpPr>
            <a:spLocks noGrp="1"/>
          </p:cNvSpPr>
          <p:nvPr>
            <p:ph type="ftr" sz="quarter" idx="4294967295"/>
          </p:nvPr>
        </p:nvSpPr>
        <p:spPr bwMode="gray">
          <a:xfrm>
            <a:off x="4183582" y="4710507"/>
            <a:ext cx="1343278" cy="185174"/>
          </a:xfrm>
          <a:prstGeom prst="rect">
            <a:avLst/>
          </a:prstGeom>
        </p:spPr>
        <p:txBody>
          <a:bodyPr/>
          <a:lstStyle/>
          <a:p>
            <a:pPr algn="ctr"/>
            <a:r>
              <a:rPr lang="en-US" sz="700" dirty="0" smtClean="0">
                <a:solidFill>
                  <a:schemeClr val="accent5"/>
                </a:solidFill>
              </a:rPr>
              <a:t>HP Confidential</a:t>
            </a:r>
            <a:endParaRPr lang="en-US" sz="700" dirty="0">
              <a:solidFill>
                <a:schemeClr val="accent5"/>
              </a:solidFill>
            </a:endParaRPr>
          </a:p>
        </p:txBody>
      </p:sp>
      <p:grpSp>
        <p:nvGrpSpPr>
          <p:cNvPr id="3" name="Group 31"/>
          <p:cNvGrpSpPr/>
          <p:nvPr/>
        </p:nvGrpSpPr>
        <p:grpSpPr>
          <a:xfrm>
            <a:off x="805473" y="1303066"/>
            <a:ext cx="3167224" cy="3168651"/>
            <a:chOff x="1226257" y="952499"/>
            <a:chExt cx="3167224" cy="3168651"/>
          </a:xfrm>
        </p:grpSpPr>
        <p:sp>
          <p:nvSpPr>
            <p:cNvPr id="19" name="Oval 18"/>
            <p:cNvSpPr/>
            <p:nvPr/>
          </p:nvSpPr>
          <p:spPr>
            <a:xfrm>
              <a:off x="1226257" y="952499"/>
              <a:ext cx="3167224" cy="3168651"/>
            </a:xfrm>
            <a:prstGeom prst="ellipse">
              <a:avLst/>
            </a:prstGeom>
            <a:solidFill>
              <a:srgbClr val="9ACEE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2000" dirty="0" smtClean="0">
                <a:solidFill>
                  <a:prstClr val="white"/>
                </a:solidFill>
                <a:latin typeface="+mj-lt"/>
              </a:endParaRPr>
            </a:p>
          </p:txBody>
        </p:sp>
        <p:sp>
          <p:nvSpPr>
            <p:cNvPr id="20" name="Oval 19"/>
            <p:cNvSpPr/>
            <p:nvPr/>
          </p:nvSpPr>
          <p:spPr bwMode="gray">
            <a:xfrm>
              <a:off x="1510186" y="1247362"/>
              <a:ext cx="2577390" cy="2581204"/>
            </a:xfrm>
            <a:prstGeom prst="ellipse">
              <a:avLst/>
            </a:prstGeom>
            <a:solidFill>
              <a:srgbClr val="00B0F0"/>
            </a:solidFill>
            <a:ln>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2000" dirty="0" smtClean="0">
                <a:solidFill>
                  <a:prstClr val="white"/>
                </a:solidFill>
                <a:latin typeface="+mj-lt"/>
              </a:endParaRPr>
            </a:p>
          </p:txBody>
        </p:sp>
        <p:sp>
          <p:nvSpPr>
            <p:cNvPr id="22" name="Pie 21"/>
            <p:cNvSpPr/>
            <p:nvPr/>
          </p:nvSpPr>
          <p:spPr>
            <a:xfrm rot="2700000">
              <a:off x="1798306" y="1542122"/>
              <a:ext cx="1995399" cy="1995399"/>
            </a:xfrm>
            <a:prstGeom prst="pie">
              <a:avLst/>
            </a:prstGeom>
            <a:solidFill>
              <a:srgbClr val="0083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2000" dirty="0" smtClean="0">
                <a:solidFill>
                  <a:prstClr val="white"/>
                </a:solidFill>
                <a:latin typeface="+mj-lt"/>
              </a:endParaRPr>
            </a:p>
          </p:txBody>
        </p:sp>
        <p:sp>
          <p:nvSpPr>
            <p:cNvPr id="23" name="Pie 22"/>
            <p:cNvSpPr/>
            <p:nvPr/>
          </p:nvSpPr>
          <p:spPr>
            <a:xfrm rot="10800000">
              <a:off x="1798306" y="1542123"/>
              <a:ext cx="1995399" cy="1995399"/>
            </a:xfrm>
            <a:prstGeom prst="pi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2000" dirty="0" smtClean="0">
                <a:solidFill>
                  <a:prstClr val="white"/>
                </a:solidFill>
                <a:latin typeface="+mj-lt"/>
              </a:endParaRPr>
            </a:p>
          </p:txBody>
        </p:sp>
        <p:graphicFrame>
          <p:nvGraphicFramePr>
            <p:cNvPr id="24" name="Chart 23"/>
            <p:cNvGraphicFramePr/>
            <p:nvPr/>
          </p:nvGraphicFramePr>
          <p:xfrm>
            <a:off x="1586043" y="1689688"/>
            <a:ext cx="2521827" cy="1681219"/>
          </p:xfrm>
          <a:graphic>
            <a:graphicData uri="http://schemas.openxmlformats.org/drawingml/2006/chart">
              <c:chart xmlns:c="http://schemas.openxmlformats.org/drawingml/2006/chart" xmlns:r="http://schemas.openxmlformats.org/officeDocument/2006/relationships" r:id="rId3"/>
            </a:graphicData>
          </a:graphic>
        </p:graphicFrame>
        <p:pic>
          <p:nvPicPr>
            <p:cNvPr id="25" name="Picture 24" descr="WLAN.png"/>
            <p:cNvPicPr>
              <a:picLocks noChangeAspect="1"/>
            </p:cNvPicPr>
            <p:nvPr/>
          </p:nvPicPr>
          <p:blipFill>
            <a:blip r:embed="rId4" cstate="print"/>
            <a:stretch>
              <a:fillRect/>
            </a:stretch>
          </p:blipFill>
          <p:spPr>
            <a:xfrm>
              <a:off x="1912125" y="2637419"/>
              <a:ext cx="753444" cy="772135"/>
            </a:xfrm>
            <a:prstGeom prst="rect">
              <a:avLst/>
            </a:prstGeom>
          </p:spPr>
        </p:pic>
        <p:pic>
          <p:nvPicPr>
            <p:cNvPr id="26" name="Picture 25" descr="Network IPS.png"/>
            <p:cNvPicPr>
              <a:picLocks noChangeAspect="1"/>
            </p:cNvPicPr>
            <p:nvPr/>
          </p:nvPicPr>
          <p:blipFill>
            <a:blip r:embed="rId5" cstate="print"/>
            <a:stretch>
              <a:fillRect/>
            </a:stretch>
          </p:blipFill>
          <p:spPr>
            <a:xfrm rot="21540000">
              <a:off x="2326610" y="1028017"/>
              <a:ext cx="983065" cy="225490"/>
            </a:xfrm>
            <a:prstGeom prst="rect">
              <a:avLst/>
            </a:prstGeom>
          </p:spPr>
        </p:pic>
        <p:pic>
          <p:nvPicPr>
            <p:cNvPr id="27" name="Picture 26" descr="management.png"/>
            <p:cNvPicPr>
              <a:picLocks noChangeAspect="1"/>
            </p:cNvPicPr>
            <p:nvPr/>
          </p:nvPicPr>
          <p:blipFill>
            <a:blip r:embed="rId6" cstate="print"/>
            <a:stretch>
              <a:fillRect/>
            </a:stretch>
          </p:blipFill>
          <p:spPr>
            <a:xfrm rot="21540000">
              <a:off x="2290731" y="1356287"/>
              <a:ext cx="1054822" cy="204992"/>
            </a:xfrm>
            <a:prstGeom prst="rect">
              <a:avLst/>
            </a:prstGeom>
          </p:spPr>
        </p:pic>
        <p:pic>
          <p:nvPicPr>
            <p:cNvPr id="28" name="Picture 27" descr="access control.png"/>
            <p:cNvPicPr>
              <a:picLocks noChangeAspect="1"/>
            </p:cNvPicPr>
            <p:nvPr/>
          </p:nvPicPr>
          <p:blipFill>
            <a:blip r:embed="rId7" cstate="print"/>
            <a:stretch>
              <a:fillRect/>
            </a:stretch>
          </p:blipFill>
          <p:spPr>
            <a:xfrm rot="21480000">
              <a:off x="2254853" y="1662408"/>
              <a:ext cx="1126579" cy="280155"/>
            </a:xfrm>
            <a:prstGeom prst="rect">
              <a:avLst/>
            </a:prstGeom>
          </p:spPr>
        </p:pic>
        <p:sp>
          <p:nvSpPr>
            <p:cNvPr id="29" name="TextBox 28"/>
            <p:cNvSpPr txBox="1"/>
            <p:nvPr/>
          </p:nvSpPr>
          <p:spPr bwMode="gray">
            <a:xfrm>
              <a:off x="2311694" y="2701415"/>
              <a:ext cx="964291" cy="310516"/>
            </a:xfrm>
            <a:prstGeom prst="rect">
              <a:avLst/>
            </a:prstGeom>
            <a:noFill/>
          </p:spPr>
          <p:txBody>
            <a:bodyPr wrap="square" rtlCol="0">
              <a:spAutoFit/>
            </a:bodyPr>
            <a:lstStyle/>
            <a:p>
              <a:pPr algn="ctr"/>
              <a:r>
                <a:rPr lang="en-US" sz="1200" dirty="0" smtClean="0">
                  <a:solidFill>
                    <a:schemeClr val="bg1"/>
                  </a:solidFill>
                  <a:latin typeface="+mj-lt"/>
                </a:rPr>
                <a:t>Wireless</a:t>
              </a:r>
            </a:p>
          </p:txBody>
        </p:sp>
        <p:sp>
          <p:nvSpPr>
            <p:cNvPr id="30" name="TextBox 29"/>
            <p:cNvSpPr txBox="1"/>
            <p:nvPr/>
          </p:nvSpPr>
          <p:spPr bwMode="gray">
            <a:xfrm>
              <a:off x="2362904" y="2089473"/>
              <a:ext cx="869000" cy="310516"/>
            </a:xfrm>
            <a:prstGeom prst="rect">
              <a:avLst/>
            </a:prstGeom>
            <a:noFill/>
          </p:spPr>
          <p:txBody>
            <a:bodyPr wrap="square" rtlCol="0">
              <a:spAutoFit/>
            </a:bodyPr>
            <a:lstStyle/>
            <a:p>
              <a:pPr algn="ctr"/>
              <a:r>
                <a:rPr lang="en-US" sz="1200" dirty="0" smtClean="0">
                  <a:solidFill>
                    <a:schemeClr val="bg1"/>
                  </a:solidFill>
                  <a:latin typeface="+mj-lt"/>
                </a:rPr>
                <a:t>Wired</a:t>
              </a:r>
            </a:p>
          </p:txBody>
        </p:sp>
      </p:grpSp>
      <p:pic>
        <p:nvPicPr>
          <p:cNvPr id="33" name="Picture 32" descr="integrated symbol black and rev.pn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gray">
          <a:xfrm>
            <a:off x="2286322" y="2361552"/>
            <a:ext cx="142646" cy="280956"/>
          </a:xfrm>
          <a:prstGeom prst="rect">
            <a:avLst/>
          </a:prstGeom>
        </p:spPr>
      </p:pic>
    </p:spTree>
    <p:extLst>
      <p:ext uri="{BB962C8B-B14F-4D97-AF65-F5344CB8AC3E}">
        <p14:creationId xmlns:p14="http://schemas.microsoft.com/office/powerpoint/2010/main" val="160058215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4AA3-8618EEW.bmp"/>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191250" y="1601541"/>
            <a:ext cx="2133600" cy="1645920"/>
          </a:xfrm>
          <a:prstGeom prst="rect">
            <a:avLst/>
          </a:prstGeom>
          <a:solidFill>
            <a:srgbClr val="FFFFFF">
              <a:shade val="85000"/>
            </a:srgbClr>
          </a:solidFill>
          <a:ln>
            <a:noFill/>
          </a:ln>
          <a:effectLst/>
        </p:spPr>
      </p:pic>
      <p:pic>
        <p:nvPicPr>
          <p:cNvPr id="102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4850" y="1601541"/>
            <a:ext cx="2162175" cy="1619250"/>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59514" y="1601541"/>
            <a:ext cx="2143125" cy="1643063"/>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Education mobility challenges</a:t>
            </a:r>
            <a:endParaRPr lang="en-US" dirty="0"/>
          </a:p>
        </p:txBody>
      </p:sp>
      <p:sp>
        <p:nvSpPr>
          <p:cNvPr id="31" name="TextBox 30"/>
          <p:cNvSpPr txBox="1"/>
          <p:nvPr/>
        </p:nvSpPr>
        <p:spPr>
          <a:xfrm>
            <a:off x="598810" y="981109"/>
            <a:ext cx="2225309" cy="584775"/>
          </a:xfrm>
          <a:prstGeom prst="rect">
            <a:avLst/>
          </a:prstGeom>
          <a:noFill/>
          <a:effectLst/>
        </p:spPr>
        <p:txBody>
          <a:bodyPr wrap="square" rtlCol="0">
            <a:spAutoFit/>
          </a:bodyPr>
          <a:lstStyle/>
          <a:p>
            <a:pPr algn="ctr"/>
            <a:r>
              <a:rPr lang="en-US" sz="1600" b="1" dirty="0" smtClean="0">
                <a:solidFill>
                  <a:schemeClr val="accent1"/>
                </a:solidFill>
              </a:rPr>
              <a:t>Learning &amp; staff efficiency</a:t>
            </a:r>
            <a:endParaRPr lang="en-US" sz="1600" b="1" dirty="0">
              <a:solidFill>
                <a:schemeClr val="accent1"/>
              </a:solidFill>
            </a:endParaRPr>
          </a:p>
        </p:txBody>
      </p:sp>
      <p:sp>
        <p:nvSpPr>
          <p:cNvPr id="36" name="TextBox 35"/>
          <p:cNvSpPr txBox="1"/>
          <p:nvPr/>
        </p:nvSpPr>
        <p:spPr>
          <a:xfrm>
            <a:off x="6149947" y="1104219"/>
            <a:ext cx="2192942" cy="338554"/>
          </a:xfrm>
          <a:prstGeom prst="rect">
            <a:avLst/>
          </a:prstGeom>
          <a:noFill/>
          <a:effectLst/>
        </p:spPr>
        <p:txBody>
          <a:bodyPr wrap="square" rtlCol="0">
            <a:spAutoFit/>
          </a:bodyPr>
          <a:lstStyle/>
          <a:p>
            <a:pPr algn="ctr"/>
            <a:r>
              <a:rPr lang="en-US" sz="1600" b="1" dirty="0" smtClean="0">
                <a:solidFill>
                  <a:schemeClr val="accent1"/>
                </a:solidFill>
              </a:rPr>
              <a:t>Privacy and security</a:t>
            </a:r>
            <a:endParaRPr lang="en-US" sz="1600" b="1" dirty="0">
              <a:solidFill>
                <a:schemeClr val="accent1"/>
              </a:solidFill>
            </a:endParaRPr>
          </a:p>
        </p:txBody>
      </p:sp>
      <p:sp>
        <p:nvSpPr>
          <p:cNvPr id="21" name="TextBox 20"/>
          <p:cNvSpPr txBox="1"/>
          <p:nvPr/>
        </p:nvSpPr>
        <p:spPr>
          <a:xfrm>
            <a:off x="3406746" y="1104219"/>
            <a:ext cx="2225311" cy="338554"/>
          </a:xfrm>
          <a:prstGeom prst="rect">
            <a:avLst/>
          </a:prstGeom>
          <a:noFill/>
          <a:effectLst/>
        </p:spPr>
        <p:txBody>
          <a:bodyPr wrap="square" rtlCol="0">
            <a:spAutoFit/>
          </a:bodyPr>
          <a:lstStyle/>
          <a:p>
            <a:pPr algn="ctr"/>
            <a:r>
              <a:rPr lang="en-US" sz="1600" b="1" dirty="0" smtClean="0">
                <a:solidFill>
                  <a:schemeClr val="accent1"/>
                </a:solidFill>
              </a:rPr>
              <a:t>Mobile generation</a:t>
            </a:r>
            <a:endParaRPr lang="en-US" sz="1600" b="1" dirty="0">
              <a:solidFill>
                <a:schemeClr val="accent1"/>
              </a:solidFill>
            </a:endParaRPr>
          </a:p>
        </p:txBody>
      </p:sp>
      <p:sp>
        <p:nvSpPr>
          <p:cNvPr id="16" name="Rectangle 15"/>
          <p:cNvSpPr/>
          <p:nvPr/>
        </p:nvSpPr>
        <p:spPr>
          <a:xfrm>
            <a:off x="3384985" y="3307401"/>
            <a:ext cx="2328984" cy="952568"/>
          </a:xfrm>
          <a:prstGeom prst="rect">
            <a:avLst/>
          </a:prstGeom>
        </p:spPr>
        <p:txBody>
          <a:bodyPr wrap="square" lIns="91440" tIns="91440" rIns="91440" bIns="91440">
            <a:spAutoFit/>
          </a:bodyPr>
          <a:lstStyle/>
          <a:p>
            <a:pPr marL="182880" indent="-182880" defTabSz="814388" eaLnBrk="0" fontAlgn="base" hangingPunct="0">
              <a:lnSpc>
                <a:spcPct val="95000"/>
              </a:lnSpc>
              <a:spcBef>
                <a:spcPts val="600"/>
              </a:spcBef>
              <a:spcAft>
                <a:spcPct val="0"/>
              </a:spcAft>
              <a:buSzPct val="100000"/>
              <a:buFont typeface="Arial" pitchFamily="34" charset="0"/>
              <a:buChar char="•"/>
            </a:pPr>
            <a:r>
              <a:rPr lang="en-US" sz="1400" dirty="0" smtClean="0">
                <a:ea typeface="ＭＳ Ｐゴシック" pitchFamily="34" charset="-128"/>
              </a:rPr>
              <a:t>Devices infiltrate classes</a:t>
            </a:r>
          </a:p>
          <a:p>
            <a:pPr marL="182880" indent="-182880" defTabSz="814388" eaLnBrk="0" fontAlgn="base" hangingPunct="0">
              <a:lnSpc>
                <a:spcPct val="95000"/>
              </a:lnSpc>
              <a:spcBef>
                <a:spcPts val="600"/>
              </a:spcBef>
              <a:spcAft>
                <a:spcPct val="0"/>
              </a:spcAft>
              <a:buSzPct val="100000"/>
              <a:buFont typeface="Arial" pitchFamily="34" charset="0"/>
              <a:buChar char="•"/>
            </a:pPr>
            <a:r>
              <a:rPr lang="en-US" sz="1400" dirty="0" smtClean="0">
                <a:ea typeface="ＭＳ Ｐゴシック" pitchFamily="34" charset="-128"/>
              </a:rPr>
              <a:t>On demand  learning</a:t>
            </a:r>
          </a:p>
          <a:p>
            <a:pPr marL="182880" indent="-182880" defTabSz="814388" eaLnBrk="0" fontAlgn="base" hangingPunct="0">
              <a:lnSpc>
                <a:spcPct val="95000"/>
              </a:lnSpc>
              <a:spcBef>
                <a:spcPts val="600"/>
              </a:spcBef>
              <a:spcAft>
                <a:spcPct val="0"/>
              </a:spcAft>
              <a:buSzPct val="100000"/>
              <a:buFont typeface="Arial" pitchFamily="34" charset="0"/>
              <a:buChar char="•"/>
            </a:pPr>
            <a:r>
              <a:rPr lang="en-US" sz="1400" dirty="0" smtClean="0">
                <a:ea typeface="ＭＳ Ｐゴシック" pitchFamily="34" charset="-128"/>
              </a:rPr>
              <a:t>Anywhere at anytime</a:t>
            </a:r>
            <a:endParaRPr lang="en-US" sz="1400" dirty="0"/>
          </a:p>
        </p:txBody>
      </p:sp>
      <p:sp>
        <p:nvSpPr>
          <p:cNvPr id="17" name="Content Placeholder 2"/>
          <p:cNvSpPr txBox="1">
            <a:spLocks/>
          </p:cNvSpPr>
          <p:nvPr/>
        </p:nvSpPr>
        <p:spPr bwMode="auto">
          <a:xfrm>
            <a:off x="613021" y="3307401"/>
            <a:ext cx="2385837" cy="1029767"/>
          </a:xfrm>
          <a:prstGeom prst="rect">
            <a:avLst/>
          </a:prstGeom>
          <a:noFill/>
          <a:ln w="9525">
            <a:noFill/>
            <a:miter lim="800000"/>
            <a:headEnd/>
            <a:tailEnd/>
          </a:ln>
        </p:spPr>
        <p:txBody>
          <a:bodyPr lIns="91440" tIns="91440" rIns="91440" bIns="91440"/>
          <a:lstStyle/>
          <a:p>
            <a:pPr marL="182880" indent="-182880" defTabSz="814388" eaLnBrk="0" fontAlgn="base" hangingPunct="0">
              <a:lnSpc>
                <a:spcPct val="95000"/>
              </a:lnSpc>
              <a:spcBef>
                <a:spcPts val="600"/>
              </a:spcBef>
              <a:spcAft>
                <a:spcPct val="0"/>
              </a:spcAft>
              <a:buSzPct val="100000"/>
              <a:buFont typeface="Arial" pitchFamily="34" charset="0"/>
              <a:buChar char="•"/>
            </a:pPr>
            <a:r>
              <a:rPr lang="en-US" sz="1400" dirty="0" smtClean="0">
                <a:ea typeface="ＭＳ Ｐゴシック" pitchFamily="34" charset="-128"/>
              </a:rPr>
              <a:t>Interactive whiteboards</a:t>
            </a:r>
          </a:p>
          <a:p>
            <a:pPr marL="182880" indent="-182880" defTabSz="814388" eaLnBrk="0" fontAlgn="base" hangingPunct="0">
              <a:lnSpc>
                <a:spcPct val="95000"/>
              </a:lnSpc>
              <a:spcBef>
                <a:spcPts val="600"/>
              </a:spcBef>
              <a:spcAft>
                <a:spcPct val="0"/>
              </a:spcAft>
              <a:buSzPct val="100000"/>
              <a:buFont typeface="Arial" pitchFamily="34" charset="0"/>
              <a:buChar char="•"/>
            </a:pPr>
            <a:r>
              <a:rPr lang="en-US" sz="1400" dirty="0" smtClean="0">
                <a:ea typeface="ＭＳ Ｐゴシック" pitchFamily="34" charset="-128"/>
              </a:rPr>
              <a:t>Classroom and virtual </a:t>
            </a:r>
          </a:p>
          <a:p>
            <a:pPr marL="182880" indent="-182880" defTabSz="814388" eaLnBrk="0" fontAlgn="base" hangingPunct="0">
              <a:lnSpc>
                <a:spcPct val="95000"/>
              </a:lnSpc>
              <a:spcBef>
                <a:spcPts val="600"/>
              </a:spcBef>
              <a:spcAft>
                <a:spcPct val="0"/>
              </a:spcAft>
              <a:buSzPct val="100000"/>
              <a:buFont typeface="Arial" pitchFamily="34" charset="0"/>
              <a:buChar char="•"/>
            </a:pPr>
            <a:r>
              <a:rPr lang="en-US" sz="1400" dirty="0" smtClean="0">
                <a:ea typeface="ＭＳ Ｐゴシック" pitchFamily="34" charset="-128"/>
              </a:rPr>
              <a:t>Research &amp; development</a:t>
            </a:r>
          </a:p>
        </p:txBody>
      </p:sp>
      <p:sp>
        <p:nvSpPr>
          <p:cNvPr id="22" name="Content Placeholder 2"/>
          <p:cNvSpPr txBox="1">
            <a:spLocks/>
          </p:cNvSpPr>
          <p:nvPr/>
        </p:nvSpPr>
        <p:spPr bwMode="auto">
          <a:xfrm>
            <a:off x="6092586" y="3307401"/>
            <a:ext cx="2590489" cy="1133544"/>
          </a:xfrm>
          <a:prstGeom prst="rect">
            <a:avLst/>
          </a:prstGeom>
          <a:noFill/>
          <a:ln w="9525">
            <a:noFill/>
            <a:miter lim="800000"/>
            <a:headEnd/>
            <a:tailEnd/>
          </a:ln>
        </p:spPr>
        <p:txBody>
          <a:bodyPr lIns="91440" tIns="91440" rIns="91440" bIns="91440"/>
          <a:lstStyle/>
          <a:p>
            <a:pPr marL="182880" indent="-182880" defTabSz="814388" eaLnBrk="0" fontAlgn="base" hangingPunct="0">
              <a:lnSpc>
                <a:spcPct val="95000"/>
              </a:lnSpc>
              <a:spcBef>
                <a:spcPts val="600"/>
              </a:spcBef>
              <a:spcAft>
                <a:spcPct val="0"/>
              </a:spcAft>
              <a:buSzPct val="100000"/>
              <a:buFont typeface="Arial" pitchFamily="34" charset="0"/>
              <a:buChar char="•"/>
            </a:pPr>
            <a:r>
              <a:rPr lang="en-US" sz="1400" dirty="0" smtClean="0">
                <a:ea typeface="ＭＳ Ｐゴシック" pitchFamily="34" charset="-128"/>
              </a:rPr>
              <a:t>Ensure students safety</a:t>
            </a:r>
          </a:p>
          <a:p>
            <a:pPr marL="182880" indent="-182880" defTabSz="814388" eaLnBrk="0" fontAlgn="base" hangingPunct="0">
              <a:lnSpc>
                <a:spcPct val="95000"/>
              </a:lnSpc>
              <a:spcBef>
                <a:spcPts val="600"/>
              </a:spcBef>
              <a:spcAft>
                <a:spcPct val="0"/>
              </a:spcAft>
              <a:buSzPct val="100000"/>
              <a:buFont typeface="Arial" pitchFamily="34" charset="0"/>
              <a:buChar char="•"/>
            </a:pPr>
            <a:r>
              <a:rPr lang="en-US" sz="1400" dirty="0" smtClean="0">
                <a:ea typeface="ＭＳ Ｐゴシック" pitchFamily="34" charset="-128"/>
              </a:rPr>
              <a:t>Compliance (i.e. PCI)</a:t>
            </a:r>
          </a:p>
          <a:p>
            <a:pPr marL="182880" indent="-182880" defTabSz="814388" eaLnBrk="0" fontAlgn="base" hangingPunct="0">
              <a:lnSpc>
                <a:spcPct val="95000"/>
              </a:lnSpc>
              <a:spcBef>
                <a:spcPts val="600"/>
              </a:spcBef>
              <a:spcAft>
                <a:spcPct val="0"/>
              </a:spcAft>
              <a:buSzPct val="100000"/>
              <a:buFont typeface="Arial" pitchFamily="34" charset="0"/>
              <a:buChar char="•"/>
            </a:pPr>
            <a:r>
              <a:rPr lang="en-US" sz="1400" dirty="0" smtClean="0">
                <a:ea typeface="ＭＳ Ｐゴシック" pitchFamily="34" charset="-128"/>
              </a:rPr>
              <a:t>Guard campus assets</a:t>
            </a:r>
            <a:endParaRPr lang="en-US" dirty="0" smtClean="0">
              <a:ea typeface="ＭＳ Ｐゴシック" pitchFamily="34" charset="-128"/>
            </a:endParaRPr>
          </a:p>
        </p:txBody>
      </p:sp>
    </p:spTree>
    <p:extLst>
      <p:ext uri="{BB962C8B-B14F-4D97-AF65-F5344CB8AC3E}">
        <p14:creationId xmlns:p14="http://schemas.microsoft.com/office/powerpoint/2010/main" val="336316899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sanche\Pictures\iStock Photos\iStock 03_2012 NLF\iStock_000003286622Small.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353143" y="3061541"/>
            <a:ext cx="1211631" cy="1188720"/>
          </a:xfrm>
          <a:prstGeom prst="ellipse">
            <a:avLst/>
          </a:prstGeom>
          <a:ln w="3175" cap="rnd">
            <a:solidFill>
              <a:schemeClr val="bg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0" name="Rectangle 19"/>
          <p:cNvSpPr/>
          <p:nvPr/>
        </p:nvSpPr>
        <p:spPr bwMode="blackWhite">
          <a:xfrm>
            <a:off x="550243" y="1033055"/>
            <a:ext cx="2560320" cy="2520828"/>
          </a:xfrm>
          <a:prstGeom prst="rect">
            <a:avLst/>
          </a:prstGeom>
          <a:gradFill flip="none" rotWithShape="1">
            <a:gsLst>
              <a:gs pos="0">
                <a:schemeClr val="accent1">
                  <a:shade val="30000"/>
                  <a:satMod val="115000"/>
                  <a:alpha val="0"/>
                </a:schemeClr>
              </a:gs>
              <a:gs pos="50000">
                <a:schemeClr val="accent1">
                  <a:alpha val="75000"/>
                </a:schemeClr>
              </a:gs>
              <a:gs pos="100000">
                <a:schemeClr val="accent1">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t"/>
          <a:lstStyle/>
          <a:p>
            <a:pPr algn="ctr"/>
            <a:r>
              <a:rPr lang="en-US" sz="1600" b="1" dirty="0" smtClean="0">
                <a:solidFill>
                  <a:schemeClr val="bg2">
                    <a:lumMod val="40000"/>
                    <a:lumOff val="60000"/>
                  </a:schemeClr>
                </a:solidFill>
              </a:rPr>
              <a:t>Learning &amp; staff efficiency</a:t>
            </a:r>
          </a:p>
          <a:p>
            <a:pPr algn="ctr"/>
            <a:endParaRPr lang="en-US" sz="1600" b="1" dirty="0" smtClean="0">
              <a:solidFill>
                <a:srgbClr val="FFC000"/>
              </a:solidFill>
            </a:endParaRPr>
          </a:p>
          <a:p>
            <a:pPr algn="ctr"/>
            <a:endParaRPr lang="en-US" sz="1600" b="1" dirty="0" smtClean="0">
              <a:solidFill>
                <a:srgbClr val="FFC000"/>
              </a:solidFill>
            </a:endParaRPr>
          </a:p>
          <a:p>
            <a:pPr algn="ctr"/>
            <a:endParaRPr lang="en-US" sz="1600" b="1" dirty="0" smtClean="0">
              <a:solidFill>
                <a:srgbClr val="FFC000"/>
              </a:solidFill>
            </a:endParaRPr>
          </a:p>
          <a:p>
            <a:pPr algn="ctr"/>
            <a:endParaRPr lang="en-US" sz="1600" b="1" dirty="0" smtClean="0">
              <a:solidFill>
                <a:srgbClr val="FFC000"/>
              </a:solidFill>
            </a:endParaRPr>
          </a:p>
          <a:p>
            <a:pPr algn="ctr"/>
            <a:endParaRPr lang="en-US" sz="1600" b="1" dirty="0" smtClean="0">
              <a:solidFill>
                <a:schemeClr val="bg1"/>
              </a:solidFill>
            </a:endParaRPr>
          </a:p>
          <a:p>
            <a:pPr algn="ctr"/>
            <a:endParaRPr lang="en-US" sz="1600" b="1" dirty="0" smtClean="0">
              <a:solidFill>
                <a:schemeClr val="bg1"/>
              </a:solidFill>
            </a:endParaRPr>
          </a:p>
          <a:p>
            <a:pPr algn="ctr"/>
            <a:endParaRPr lang="en-US" sz="1600" b="1" dirty="0" smtClean="0">
              <a:solidFill>
                <a:schemeClr val="bg1"/>
              </a:solidFill>
            </a:endParaRPr>
          </a:p>
          <a:p>
            <a:pPr algn="ctr"/>
            <a:endParaRPr lang="en-US" sz="1600" b="1" dirty="0" smtClean="0">
              <a:solidFill>
                <a:schemeClr val="bg1"/>
              </a:solidFill>
            </a:endParaRPr>
          </a:p>
          <a:p>
            <a:pPr algn="ctr"/>
            <a:endParaRPr lang="en-US" sz="1600" b="1" dirty="0" smtClean="0">
              <a:solidFill>
                <a:schemeClr val="bg1"/>
              </a:solidFill>
            </a:endParaRPr>
          </a:p>
          <a:p>
            <a:pPr algn="ctr"/>
            <a:endParaRPr lang="en-US" sz="1600" b="1" dirty="0" smtClean="0">
              <a:solidFill>
                <a:schemeClr val="bg1"/>
              </a:solidFill>
            </a:endParaRPr>
          </a:p>
          <a:p>
            <a:pPr algn="ctr"/>
            <a:endParaRPr lang="en-US" sz="1600" b="1" dirty="0" smtClean="0">
              <a:solidFill>
                <a:schemeClr val="bg1"/>
              </a:solidFill>
            </a:endParaRPr>
          </a:p>
          <a:p>
            <a:pPr algn="ctr"/>
            <a:endParaRPr lang="en-US" sz="1600" b="1" dirty="0" smtClean="0">
              <a:solidFill>
                <a:schemeClr val="bg1"/>
              </a:solidFill>
            </a:endParaRPr>
          </a:p>
          <a:p>
            <a:pPr algn="ctr"/>
            <a:endParaRPr lang="en-US" sz="1600" b="1" dirty="0" smtClean="0">
              <a:solidFill>
                <a:schemeClr val="bg1"/>
              </a:solidFill>
            </a:endParaRPr>
          </a:p>
          <a:p>
            <a:pPr algn="ctr"/>
            <a:endParaRPr lang="en-US" sz="1600" b="1" dirty="0">
              <a:solidFill>
                <a:schemeClr val="bg1"/>
              </a:solidFill>
            </a:endParaRPr>
          </a:p>
        </p:txBody>
      </p:sp>
      <p:sp>
        <p:nvSpPr>
          <p:cNvPr id="34" name="Rectangle 33"/>
          <p:cNvSpPr/>
          <p:nvPr/>
        </p:nvSpPr>
        <p:spPr bwMode="blackWhite">
          <a:xfrm>
            <a:off x="3177980" y="1033054"/>
            <a:ext cx="2468880" cy="2520829"/>
          </a:xfrm>
          <a:prstGeom prst="rect">
            <a:avLst/>
          </a:prstGeom>
          <a:gradFill flip="none" rotWithShape="1">
            <a:gsLst>
              <a:gs pos="0">
                <a:schemeClr val="accent1">
                  <a:shade val="30000"/>
                  <a:satMod val="115000"/>
                  <a:alpha val="0"/>
                </a:schemeClr>
              </a:gs>
              <a:gs pos="50000">
                <a:schemeClr val="accent1">
                  <a:alpha val="75000"/>
                </a:schemeClr>
              </a:gs>
              <a:gs pos="100000">
                <a:schemeClr val="accent1">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t"/>
          <a:lstStyle/>
          <a:p>
            <a:pPr algn="ctr">
              <a:spcBef>
                <a:spcPts val="1800"/>
              </a:spcBef>
            </a:pPr>
            <a:r>
              <a:rPr lang="en-US" sz="1600" b="1" dirty="0" smtClean="0">
                <a:solidFill>
                  <a:schemeClr val="bg2">
                    <a:lumMod val="40000"/>
                    <a:lumOff val="60000"/>
                  </a:schemeClr>
                </a:solidFill>
              </a:rPr>
              <a:t>Mobile generation</a:t>
            </a:r>
          </a:p>
          <a:p>
            <a:pPr algn="ctr">
              <a:spcBef>
                <a:spcPts val="1200"/>
              </a:spcBef>
            </a:pPr>
            <a:endParaRPr lang="en-US" sz="1600" b="1" dirty="0" smtClean="0">
              <a:solidFill>
                <a:srgbClr val="FFC000"/>
              </a:solidFill>
            </a:endParaRPr>
          </a:p>
          <a:p>
            <a:pPr algn="ctr"/>
            <a:endParaRPr lang="en-US" sz="1600" b="1" dirty="0" smtClean="0">
              <a:solidFill>
                <a:schemeClr val="bg1"/>
              </a:solidFill>
            </a:endParaRPr>
          </a:p>
          <a:p>
            <a:pPr algn="ctr"/>
            <a:endParaRPr lang="en-US" sz="1600" b="1" dirty="0" smtClean="0">
              <a:solidFill>
                <a:schemeClr val="bg1"/>
              </a:solidFill>
            </a:endParaRPr>
          </a:p>
          <a:p>
            <a:pPr algn="ctr"/>
            <a:endParaRPr lang="en-US" sz="1600" b="1" dirty="0" smtClean="0">
              <a:solidFill>
                <a:schemeClr val="bg1"/>
              </a:solidFill>
            </a:endParaRPr>
          </a:p>
          <a:p>
            <a:pPr algn="ctr"/>
            <a:endParaRPr lang="en-US" sz="1600" b="1" dirty="0" smtClean="0">
              <a:solidFill>
                <a:schemeClr val="bg1"/>
              </a:solidFill>
            </a:endParaRPr>
          </a:p>
          <a:p>
            <a:pPr algn="ctr"/>
            <a:endParaRPr lang="en-US" sz="1600" b="1" dirty="0" smtClean="0">
              <a:solidFill>
                <a:schemeClr val="bg1"/>
              </a:solidFill>
            </a:endParaRPr>
          </a:p>
          <a:p>
            <a:pPr algn="ctr"/>
            <a:endParaRPr lang="en-US" sz="1600" b="1" dirty="0" smtClean="0">
              <a:solidFill>
                <a:schemeClr val="bg1"/>
              </a:solidFill>
            </a:endParaRPr>
          </a:p>
          <a:p>
            <a:pPr algn="ctr"/>
            <a:endParaRPr lang="en-US" sz="1600" b="1" dirty="0" smtClean="0">
              <a:solidFill>
                <a:schemeClr val="bg1"/>
              </a:solidFill>
            </a:endParaRPr>
          </a:p>
          <a:p>
            <a:pPr algn="ctr"/>
            <a:endParaRPr lang="en-US" sz="1600" b="1" dirty="0" smtClean="0">
              <a:solidFill>
                <a:schemeClr val="bg1"/>
              </a:solidFill>
            </a:endParaRPr>
          </a:p>
          <a:p>
            <a:pPr algn="ctr"/>
            <a:endParaRPr lang="en-US" sz="1600" b="1" dirty="0" smtClean="0">
              <a:solidFill>
                <a:schemeClr val="bg1"/>
              </a:solidFill>
            </a:endParaRPr>
          </a:p>
          <a:p>
            <a:pPr algn="ctr"/>
            <a:endParaRPr lang="en-US" sz="1600" b="1" dirty="0">
              <a:solidFill>
                <a:schemeClr val="bg1"/>
              </a:solidFill>
            </a:endParaRPr>
          </a:p>
        </p:txBody>
      </p:sp>
      <p:sp>
        <p:nvSpPr>
          <p:cNvPr id="35" name="Rectangle 34"/>
          <p:cNvSpPr/>
          <p:nvPr/>
        </p:nvSpPr>
        <p:spPr bwMode="blackWhite">
          <a:xfrm>
            <a:off x="5714277" y="1033054"/>
            <a:ext cx="2468880" cy="2520829"/>
          </a:xfrm>
          <a:prstGeom prst="rect">
            <a:avLst/>
          </a:prstGeom>
          <a:gradFill flip="none" rotWithShape="1">
            <a:gsLst>
              <a:gs pos="0">
                <a:schemeClr val="accent1">
                  <a:shade val="30000"/>
                  <a:satMod val="115000"/>
                  <a:alpha val="0"/>
                </a:schemeClr>
              </a:gs>
              <a:gs pos="50000">
                <a:schemeClr val="accent1">
                  <a:alpha val="75000"/>
                </a:schemeClr>
              </a:gs>
              <a:gs pos="100000">
                <a:schemeClr val="accent1">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t"/>
          <a:lstStyle/>
          <a:p>
            <a:pPr algn="ctr"/>
            <a:r>
              <a:rPr lang="en-US" sz="1600" b="1" dirty="0" smtClean="0">
                <a:solidFill>
                  <a:schemeClr val="bg2">
                    <a:lumMod val="40000"/>
                    <a:lumOff val="60000"/>
                  </a:schemeClr>
                </a:solidFill>
              </a:rPr>
              <a:t>Privacy and security</a:t>
            </a:r>
          </a:p>
          <a:p>
            <a:pPr algn="ctr"/>
            <a:endParaRPr lang="en-US" sz="1600" b="1" dirty="0" smtClean="0">
              <a:solidFill>
                <a:srgbClr val="FFC000"/>
              </a:solidFill>
            </a:endParaRPr>
          </a:p>
          <a:p>
            <a:pPr algn="ctr"/>
            <a:endParaRPr lang="en-US" sz="1600" b="1" dirty="0" smtClean="0">
              <a:solidFill>
                <a:srgbClr val="FFC000"/>
              </a:solidFill>
            </a:endParaRPr>
          </a:p>
          <a:p>
            <a:pPr algn="ctr"/>
            <a:endParaRPr lang="en-US" sz="1600" b="1" dirty="0" smtClean="0">
              <a:solidFill>
                <a:srgbClr val="FFC000"/>
              </a:solidFill>
            </a:endParaRPr>
          </a:p>
          <a:p>
            <a:pPr algn="ctr"/>
            <a:endParaRPr lang="en-US" sz="1600" b="1" dirty="0" smtClean="0">
              <a:solidFill>
                <a:srgbClr val="FFC000"/>
              </a:solidFill>
            </a:endParaRPr>
          </a:p>
          <a:p>
            <a:pPr algn="ctr"/>
            <a:endParaRPr lang="en-US" sz="1600" b="1" dirty="0" smtClean="0">
              <a:solidFill>
                <a:srgbClr val="FFC000"/>
              </a:solidFill>
            </a:endParaRPr>
          </a:p>
          <a:p>
            <a:pPr algn="ctr"/>
            <a:endParaRPr lang="en-US" sz="1600" b="1" dirty="0" smtClean="0">
              <a:solidFill>
                <a:schemeClr val="bg1"/>
              </a:solidFill>
            </a:endParaRPr>
          </a:p>
          <a:p>
            <a:pPr algn="ctr"/>
            <a:endParaRPr lang="en-US" sz="1600" b="1" dirty="0" smtClean="0">
              <a:solidFill>
                <a:schemeClr val="bg1"/>
              </a:solidFill>
            </a:endParaRPr>
          </a:p>
          <a:p>
            <a:pPr algn="ctr"/>
            <a:endParaRPr lang="en-US" sz="1600" b="1" dirty="0" smtClean="0">
              <a:solidFill>
                <a:schemeClr val="bg1"/>
              </a:solidFill>
            </a:endParaRPr>
          </a:p>
          <a:p>
            <a:pPr algn="ctr"/>
            <a:endParaRPr lang="en-US" sz="1600" b="1" dirty="0" smtClean="0">
              <a:solidFill>
                <a:schemeClr val="bg1"/>
              </a:solidFill>
            </a:endParaRPr>
          </a:p>
          <a:p>
            <a:pPr algn="ctr"/>
            <a:endParaRPr lang="en-US" sz="1600" b="1" dirty="0" smtClean="0">
              <a:solidFill>
                <a:schemeClr val="bg1"/>
              </a:solidFill>
            </a:endParaRPr>
          </a:p>
          <a:p>
            <a:pPr algn="ctr"/>
            <a:endParaRPr lang="en-US" sz="1600" b="1" dirty="0" smtClean="0">
              <a:solidFill>
                <a:schemeClr val="bg1"/>
              </a:solidFill>
            </a:endParaRPr>
          </a:p>
          <a:p>
            <a:pPr algn="ctr"/>
            <a:endParaRPr lang="en-US" sz="1600" b="1" dirty="0" smtClean="0">
              <a:solidFill>
                <a:schemeClr val="bg1"/>
              </a:solidFill>
            </a:endParaRPr>
          </a:p>
          <a:p>
            <a:pPr algn="ctr"/>
            <a:endParaRPr lang="en-US" sz="1600" b="1" dirty="0" smtClean="0">
              <a:solidFill>
                <a:schemeClr val="bg1"/>
              </a:solidFill>
            </a:endParaRPr>
          </a:p>
          <a:p>
            <a:pPr algn="ctr"/>
            <a:endParaRPr lang="en-US" sz="1600" b="1" dirty="0" smtClean="0">
              <a:solidFill>
                <a:schemeClr val="bg1"/>
              </a:solidFill>
            </a:endParaRPr>
          </a:p>
          <a:p>
            <a:pPr algn="ctr"/>
            <a:endParaRPr lang="en-US" sz="1600" b="1" dirty="0">
              <a:solidFill>
                <a:schemeClr val="bg1"/>
              </a:solidFill>
            </a:endParaRPr>
          </a:p>
        </p:txBody>
      </p:sp>
      <p:sp>
        <p:nvSpPr>
          <p:cNvPr id="46" name="TextBox 24"/>
          <p:cNvSpPr txBox="1">
            <a:spLocks noChangeArrowheads="1"/>
          </p:cNvSpPr>
          <p:nvPr/>
        </p:nvSpPr>
        <p:spPr bwMode="auto">
          <a:xfrm>
            <a:off x="552450" y="1695521"/>
            <a:ext cx="2628900" cy="1220847"/>
          </a:xfrm>
          <a:prstGeom prst="rect">
            <a:avLst/>
          </a:prstGeom>
          <a:noFill/>
          <a:ln w="9525">
            <a:noFill/>
            <a:miter lim="800000"/>
            <a:headEnd/>
            <a:tailEnd/>
          </a:ln>
        </p:spPr>
        <p:txBody>
          <a:bodyPr wrap="square">
            <a:spAutoFit/>
          </a:bodyPr>
          <a:lstStyle/>
          <a:p>
            <a:pPr marL="182880" indent="-182880">
              <a:spcBef>
                <a:spcPts val="500"/>
              </a:spcBef>
              <a:buFont typeface="Arial" pitchFamily="34" charset="0"/>
              <a:buChar char="•"/>
            </a:pPr>
            <a:r>
              <a:rPr lang="en-US" sz="1300" dirty="0" smtClean="0">
                <a:solidFill>
                  <a:schemeClr val="bg1"/>
                </a:solidFill>
                <a:latin typeface="+mn-lt"/>
              </a:rPr>
              <a:t>High performance access to multimedia learning</a:t>
            </a:r>
          </a:p>
          <a:p>
            <a:pPr marL="182880" indent="-182880">
              <a:spcBef>
                <a:spcPts val="500"/>
              </a:spcBef>
              <a:buFont typeface="Arial" pitchFamily="34" charset="0"/>
              <a:buChar char="•"/>
            </a:pPr>
            <a:r>
              <a:rPr lang="en-US" sz="1300" dirty="0" smtClean="0">
                <a:solidFill>
                  <a:schemeClr val="bg1"/>
                </a:solidFill>
                <a:latin typeface="+mn-lt"/>
              </a:rPr>
              <a:t>Voice &amp; multi-media for student  &amp; </a:t>
            </a:r>
            <a:r>
              <a:rPr lang="en-US" sz="1300" dirty="0" smtClean="0">
                <a:solidFill>
                  <a:schemeClr val="bg1"/>
                </a:solidFill>
              </a:rPr>
              <a:t>st</a:t>
            </a:r>
            <a:r>
              <a:rPr lang="en-US" sz="1300" dirty="0" smtClean="0">
                <a:solidFill>
                  <a:schemeClr val="bg1"/>
                </a:solidFill>
                <a:latin typeface="+mn-lt"/>
              </a:rPr>
              <a:t>aff collaboration </a:t>
            </a:r>
          </a:p>
          <a:p>
            <a:pPr marL="182880" indent="-182880">
              <a:spcBef>
                <a:spcPts val="500"/>
              </a:spcBef>
              <a:buFont typeface="Arial" pitchFamily="34" charset="0"/>
              <a:buChar char="•"/>
            </a:pPr>
            <a:r>
              <a:rPr lang="en-US" sz="1300" dirty="0" smtClean="0">
                <a:solidFill>
                  <a:schemeClr val="bg1"/>
                </a:solidFill>
              </a:rPr>
              <a:t>Guest access for visitors</a:t>
            </a:r>
          </a:p>
        </p:txBody>
      </p:sp>
      <p:sp>
        <p:nvSpPr>
          <p:cNvPr id="47" name="TextBox 28"/>
          <p:cNvSpPr txBox="1">
            <a:spLocks noChangeArrowheads="1"/>
          </p:cNvSpPr>
          <p:nvPr/>
        </p:nvSpPr>
        <p:spPr bwMode="auto">
          <a:xfrm>
            <a:off x="3148870" y="1695521"/>
            <a:ext cx="2110151" cy="492443"/>
          </a:xfrm>
          <a:prstGeom prst="rect">
            <a:avLst/>
          </a:prstGeom>
          <a:noFill/>
          <a:ln w="9525">
            <a:noFill/>
            <a:miter lim="800000"/>
            <a:headEnd/>
            <a:tailEnd/>
          </a:ln>
        </p:spPr>
        <p:txBody>
          <a:bodyPr wrap="square">
            <a:spAutoFit/>
          </a:bodyPr>
          <a:lstStyle/>
          <a:p>
            <a:pPr marL="182880" indent="-182880">
              <a:buFont typeface="Arial" pitchFamily="34" charset="0"/>
              <a:buChar char="•"/>
            </a:pPr>
            <a:r>
              <a:rPr lang="en-US" sz="1300" dirty="0" smtClean="0">
                <a:solidFill>
                  <a:schemeClr val="bg1"/>
                </a:solidFill>
                <a:latin typeface="+mn-lt"/>
              </a:rPr>
              <a:t>BYOD unified access &amp; policy enforcement  </a:t>
            </a:r>
          </a:p>
        </p:txBody>
      </p:sp>
      <p:sp>
        <p:nvSpPr>
          <p:cNvPr id="50" name="TextBox 28"/>
          <p:cNvSpPr txBox="1">
            <a:spLocks noChangeArrowheads="1"/>
          </p:cNvSpPr>
          <p:nvPr/>
        </p:nvSpPr>
        <p:spPr bwMode="auto">
          <a:xfrm>
            <a:off x="5706657" y="1695521"/>
            <a:ext cx="2561043" cy="1246495"/>
          </a:xfrm>
          <a:prstGeom prst="rect">
            <a:avLst/>
          </a:prstGeom>
          <a:noFill/>
          <a:ln w="9525">
            <a:noFill/>
            <a:miter lim="800000"/>
            <a:headEnd/>
            <a:tailEnd/>
          </a:ln>
        </p:spPr>
        <p:txBody>
          <a:bodyPr wrap="square">
            <a:spAutoFit/>
          </a:bodyPr>
          <a:lstStyle/>
          <a:p>
            <a:pPr marL="182880" indent="-182880">
              <a:spcBef>
                <a:spcPts val="600"/>
              </a:spcBef>
              <a:buFont typeface="Arial" pitchFamily="34" charset="0"/>
              <a:buChar char="•"/>
            </a:pPr>
            <a:r>
              <a:rPr lang="en-US" sz="1300" dirty="0" smtClean="0">
                <a:solidFill>
                  <a:schemeClr val="bg1"/>
                </a:solidFill>
                <a:latin typeface="+mj-lt"/>
              </a:rPr>
              <a:t>Secure network authentication &amp; encryption</a:t>
            </a:r>
          </a:p>
          <a:p>
            <a:pPr marL="182880" indent="-182880">
              <a:spcBef>
                <a:spcPts val="600"/>
              </a:spcBef>
              <a:buFont typeface="Arial" pitchFamily="34" charset="0"/>
              <a:buChar char="•"/>
            </a:pPr>
            <a:r>
              <a:rPr lang="en-US" sz="1300" dirty="0" smtClean="0">
                <a:solidFill>
                  <a:schemeClr val="bg1"/>
                </a:solidFill>
                <a:latin typeface="+mj-lt"/>
              </a:rPr>
              <a:t>Wired and wireless IDS/IPS for  privacy &amp; compliance</a:t>
            </a:r>
          </a:p>
          <a:p>
            <a:pPr marL="182880" indent="-182880">
              <a:spcBef>
                <a:spcPts val="600"/>
              </a:spcBef>
              <a:buFont typeface="Arial" pitchFamily="34" charset="0"/>
              <a:buChar char="•"/>
            </a:pPr>
            <a:r>
              <a:rPr lang="en-US" sz="1300" dirty="0" smtClean="0">
                <a:solidFill>
                  <a:schemeClr val="bg1"/>
                </a:solidFill>
                <a:latin typeface="+mj-lt"/>
              </a:rPr>
              <a:t>Campus video surveillance</a:t>
            </a:r>
            <a:endParaRPr lang="en-US" sz="1300" dirty="0">
              <a:solidFill>
                <a:schemeClr val="bg1"/>
              </a:solidFill>
              <a:latin typeface="+mj-lt"/>
            </a:endParaRPr>
          </a:p>
        </p:txBody>
      </p:sp>
      <p:sp>
        <p:nvSpPr>
          <p:cNvPr id="37" name="Title 16"/>
          <p:cNvSpPr>
            <a:spLocks noGrp="1"/>
          </p:cNvSpPr>
          <p:nvPr>
            <p:ph type="title"/>
          </p:nvPr>
        </p:nvSpPr>
        <p:spPr/>
        <p:txBody>
          <a:bodyPr/>
          <a:lstStyle/>
          <a:p>
            <a:r>
              <a:rPr lang="en-US" dirty="0" smtClean="0">
                <a:latin typeface="+mj-lt"/>
              </a:rPr>
              <a:t>HP Mobility Solutions to address these challenges </a:t>
            </a:r>
            <a:endParaRPr lang="en-US" dirty="0">
              <a:latin typeface="+mj-lt"/>
            </a:endParaRPr>
          </a:p>
        </p:txBody>
      </p:sp>
      <p:grpSp>
        <p:nvGrpSpPr>
          <p:cNvPr id="2" name="Group 20"/>
          <p:cNvGrpSpPr/>
          <p:nvPr/>
        </p:nvGrpSpPr>
        <p:grpSpPr>
          <a:xfrm>
            <a:off x="938608" y="3077179"/>
            <a:ext cx="1398165" cy="1188720"/>
            <a:chOff x="938608" y="1320195"/>
            <a:chExt cx="1398165" cy="1188720"/>
          </a:xfrm>
        </p:grpSpPr>
        <p:sp>
          <p:nvSpPr>
            <p:cNvPr id="22" name="Oval 250"/>
            <p:cNvSpPr>
              <a:spLocks noChangeAspect="1" noChangeArrowheads="1"/>
            </p:cNvSpPr>
            <p:nvPr/>
          </p:nvSpPr>
          <p:spPr bwMode="auto">
            <a:xfrm>
              <a:off x="1103678" y="1320195"/>
              <a:ext cx="1188720" cy="1188720"/>
            </a:xfrm>
            <a:prstGeom prst="ellipse">
              <a:avLst/>
            </a:prstGeom>
            <a:noFill/>
            <a:ln w="28575">
              <a:gradFill>
                <a:gsLst>
                  <a:gs pos="0">
                    <a:schemeClr val="bg2">
                      <a:lumMod val="75000"/>
                    </a:schemeClr>
                  </a:gs>
                  <a:gs pos="50000">
                    <a:schemeClr val="bg2"/>
                  </a:gs>
                  <a:gs pos="100000">
                    <a:schemeClr val="accent1">
                      <a:tint val="23500"/>
                      <a:satMod val="160000"/>
                      <a:alpha val="0"/>
                    </a:schemeClr>
                  </a:gs>
                </a:gsLst>
                <a:lin ang="5400000" scaled="0"/>
              </a:gradFill>
              <a:round/>
              <a:headEnd/>
              <a:tailEnd/>
            </a:ln>
          </p:spPr>
          <p:txBody>
            <a:bodyPr wrap="none" anchor="ctr"/>
            <a:lstStyle/>
            <a:p>
              <a:endParaRPr lang="en-US" b="0"/>
            </a:p>
          </p:txBody>
        </p:sp>
        <p:grpSp>
          <p:nvGrpSpPr>
            <p:cNvPr id="3" name="Group 37"/>
            <p:cNvGrpSpPr/>
            <p:nvPr/>
          </p:nvGrpSpPr>
          <p:grpSpPr>
            <a:xfrm>
              <a:off x="938608" y="1401157"/>
              <a:ext cx="1398165" cy="1028700"/>
              <a:chOff x="3929458" y="1229707"/>
              <a:chExt cx="1398165" cy="1028700"/>
            </a:xfrm>
          </p:grpSpPr>
          <p:sp>
            <p:nvSpPr>
              <p:cNvPr id="27" name="Oval 248"/>
              <p:cNvSpPr>
                <a:spLocks noChangeArrowheads="1"/>
              </p:cNvSpPr>
              <p:nvPr/>
            </p:nvSpPr>
            <p:spPr bwMode="auto">
              <a:xfrm>
                <a:off x="4173798" y="1229707"/>
                <a:ext cx="1028700" cy="1028700"/>
              </a:xfrm>
              <a:prstGeom prst="ellipse">
                <a:avLst/>
              </a:prstGeom>
              <a:gradFill rotWithShape="1">
                <a:gsLst>
                  <a:gs pos="0">
                    <a:srgbClr val="001D28"/>
                  </a:gs>
                  <a:gs pos="100000">
                    <a:srgbClr val="013E57"/>
                  </a:gs>
                </a:gsLst>
                <a:path path="shape">
                  <a:fillToRect l="50000" t="50000" r="50000" b="50000"/>
                </a:path>
              </a:gradFill>
              <a:ln w="3175">
                <a:solidFill>
                  <a:schemeClr val="bg2">
                    <a:lumMod val="75000"/>
                  </a:schemeClr>
                </a:solidFill>
                <a:round/>
                <a:headEnd/>
                <a:tailEnd/>
              </a:ln>
            </p:spPr>
            <p:txBody>
              <a:bodyPr wrap="none" anchor="ctr"/>
              <a:lstStyle/>
              <a:p>
                <a:endParaRPr lang="en-US" b="0"/>
              </a:p>
            </p:txBody>
          </p:sp>
          <p:pic>
            <p:nvPicPr>
              <p:cNvPr id="28" name="Picture 27" descr="MSM760.jpg"/>
              <p:cNvPicPr>
                <a:picLocks noChangeAspect="1"/>
              </p:cNvPicPr>
              <p:nvPr/>
            </p:nvPicPr>
            <p:blipFill>
              <a:blip r:embed="rId4" cstate="screen">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3929458" y="1663231"/>
                <a:ext cx="1398165" cy="457200"/>
              </a:xfrm>
              <a:prstGeom prst="rect">
                <a:avLst/>
              </a:prstGeom>
            </p:spPr>
          </p:pic>
          <p:pic>
            <p:nvPicPr>
              <p:cNvPr id="29" name="Picture 28" descr="G12778001112010_JPGHighres_JPG_XXX.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gray">
              <a:xfrm>
                <a:off x="4185614" y="1347259"/>
                <a:ext cx="628650" cy="548640"/>
              </a:xfrm>
              <a:prstGeom prst="rect">
                <a:avLst/>
              </a:prstGeom>
              <a:effectLst>
                <a:outerShdw blurRad="50800" dist="38100" dir="2700000" algn="tl" rotWithShape="0">
                  <a:schemeClr val="tx1">
                    <a:lumMod val="50000"/>
                    <a:lumOff val="50000"/>
                    <a:alpha val="40000"/>
                  </a:schemeClr>
                </a:outerShdw>
              </a:effectLst>
            </p:spPr>
          </p:pic>
          <p:pic>
            <p:nvPicPr>
              <p:cNvPr id="30" name="Picture 29" descr="G12778002112010_JPGHighres_JPG-XXX.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gray">
              <a:xfrm>
                <a:off x="4600517" y="1443389"/>
                <a:ext cx="634066" cy="548640"/>
              </a:xfrm>
              <a:prstGeom prst="rect">
                <a:avLst/>
              </a:prstGeom>
              <a:effectLst>
                <a:outerShdw blurRad="50800" dist="38100" dir="2700000" algn="tl" rotWithShape="0">
                  <a:schemeClr val="tx1">
                    <a:lumMod val="50000"/>
                    <a:lumOff val="50000"/>
                    <a:alpha val="40000"/>
                  </a:schemeClr>
                </a:outerShdw>
              </a:effectLst>
            </p:spPr>
          </p:pic>
        </p:grpSp>
      </p:grpSp>
      <p:grpSp>
        <p:nvGrpSpPr>
          <p:cNvPr id="4" name="Group 30"/>
          <p:cNvGrpSpPr/>
          <p:nvPr/>
        </p:nvGrpSpPr>
        <p:grpSpPr>
          <a:xfrm>
            <a:off x="3795973" y="3077179"/>
            <a:ext cx="1188720" cy="1188720"/>
            <a:chOff x="4100773" y="1158270"/>
            <a:chExt cx="1188720" cy="1188720"/>
          </a:xfrm>
          <a:effectLst/>
        </p:grpSpPr>
        <p:sp>
          <p:nvSpPr>
            <p:cNvPr id="32" name="Oval 247"/>
            <p:cNvSpPr>
              <a:spLocks noChangeAspect="1" noChangeArrowheads="1"/>
            </p:cNvSpPr>
            <p:nvPr/>
          </p:nvSpPr>
          <p:spPr bwMode="auto">
            <a:xfrm>
              <a:off x="4100773" y="1158270"/>
              <a:ext cx="1188720" cy="1188720"/>
            </a:xfrm>
            <a:prstGeom prst="ellipse">
              <a:avLst/>
            </a:prstGeom>
            <a:noFill/>
            <a:ln w="28575">
              <a:gradFill>
                <a:gsLst>
                  <a:gs pos="0">
                    <a:schemeClr val="bg2">
                      <a:lumMod val="75000"/>
                    </a:schemeClr>
                  </a:gs>
                  <a:gs pos="50000">
                    <a:schemeClr val="bg2"/>
                  </a:gs>
                  <a:gs pos="100000">
                    <a:schemeClr val="accent1">
                      <a:tint val="23500"/>
                      <a:satMod val="160000"/>
                      <a:alpha val="0"/>
                    </a:schemeClr>
                  </a:gs>
                </a:gsLst>
                <a:lin ang="5400000" scaled="0"/>
              </a:gradFill>
              <a:round/>
              <a:headEnd/>
              <a:tailEnd/>
            </a:ln>
          </p:spPr>
          <p:txBody>
            <a:bodyPr wrap="none" anchor="ctr"/>
            <a:lstStyle/>
            <a:p>
              <a:endParaRPr lang="en-US" b="0"/>
            </a:p>
          </p:txBody>
        </p:sp>
        <p:pic>
          <p:nvPicPr>
            <p:cNvPr id="33" name="Picture 13"/>
            <p:cNvPicPr preferRelativeResize="0">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188805" y="1234342"/>
              <a:ext cx="1033919" cy="1033272"/>
            </a:xfrm>
            <a:prstGeom prst="ellipse">
              <a:avLst/>
            </a:prstGeom>
            <a:solidFill>
              <a:srgbClr val="FFFFFF">
                <a:shade val="85000"/>
              </a:srgbClr>
            </a:solidFill>
            <a:ln w="3175">
              <a:solidFill>
                <a:schemeClr val="bg2">
                  <a:lumMod val="75000"/>
                </a:schemeClr>
              </a:solidFill>
            </a:ln>
            <a:effectLst/>
          </p:spPr>
        </p:pic>
      </p:grpSp>
      <p:grpSp>
        <p:nvGrpSpPr>
          <p:cNvPr id="5" name="Rectangle 6"/>
          <p:cNvGrpSpPr>
            <a:grpSpLocks/>
          </p:cNvGrpSpPr>
          <p:nvPr/>
        </p:nvGrpSpPr>
        <p:grpSpPr bwMode="auto">
          <a:xfrm>
            <a:off x="467091" y="2798227"/>
            <a:ext cx="7498080" cy="457200"/>
            <a:chOff x="-780" y="669"/>
            <a:chExt cx="7193" cy="346"/>
          </a:xfrm>
        </p:grpSpPr>
        <p:pic>
          <p:nvPicPr>
            <p:cNvPr id="38" name="Rectangle 6"/>
            <p:cNvPicPr>
              <a:picLocks noChangeArrowheads="1"/>
            </p:cNvPicPr>
            <p:nvPr/>
          </p:nvPicPr>
          <p:blipFill>
            <a:blip r:embed="rId8" cstate="print">
              <a:duotone>
                <a:prstClr val="black"/>
                <a:schemeClr val="bg2">
                  <a:lumMod val="60000"/>
                  <a:lumOff val="40000"/>
                  <a:tint val="45000"/>
                  <a:satMod val="400000"/>
                </a:schemeClr>
              </a:duotone>
            </a:blip>
            <a:srcRect/>
            <a:stretch>
              <a:fillRect/>
            </a:stretch>
          </p:blipFill>
          <p:spPr bwMode="auto">
            <a:xfrm>
              <a:off x="-780" y="829"/>
              <a:ext cx="7193" cy="23"/>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4" name="Text Box 50"/>
            <p:cNvSpPr txBox="1">
              <a:spLocks noChangeArrowheads="1"/>
            </p:cNvSpPr>
            <p:nvPr/>
          </p:nvSpPr>
          <p:spPr bwMode="auto">
            <a:xfrm rot="5400000">
              <a:off x="2644" y="188"/>
              <a:ext cx="346" cy="1307"/>
            </a:xfrm>
            <a:prstGeom prst="rect">
              <a:avLst/>
            </a:prstGeom>
            <a:noFill/>
            <a:ln w="9525">
              <a:noFill/>
              <a:miter lim="800000"/>
              <a:headEnd/>
              <a:tailEnd/>
            </a:ln>
          </p:spPr>
          <p:txBody>
            <a:bodyPr lIns="82124" tIns="41061" rIns="82124" bIns="41061" anchor="ctr">
              <a:spAutoFit/>
            </a:bodyPr>
            <a:lstStyle/>
            <a:p>
              <a:pPr algn="l" eaLnBrk="0" hangingPunct="0">
                <a:lnSpc>
                  <a:spcPct val="90000"/>
                </a:lnSpc>
              </a:pPr>
              <a:endParaRPr lang="en-US" b="0"/>
            </a:p>
          </p:txBody>
        </p:sp>
      </p:grpSp>
    </p:spTree>
    <p:extLst>
      <p:ext uri="{BB962C8B-B14F-4D97-AF65-F5344CB8AC3E}">
        <p14:creationId xmlns:p14="http://schemas.microsoft.com/office/powerpoint/2010/main" val="162968757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subTitle" idx="1"/>
          </p:nvPr>
        </p:nvSpPr>
        <p:spPr/>
        <p:txBody>
          <a:bodyPr/>
          <a:lstStyle/>
          <a:p>
            <a:r>
              <a:rPr lang="en-US" dirty="0" smtClean="0">
                <a:latin typeface="+mn-lt"/>
              </a:rPr>
              <a:t>Enable e-learning initiatives</a:t>
            </a:r>
            <a:endParaRPr lang="en-US" dirty="0">
              <a:latin typeface="+mn-lt"/>
            </a:endParaRPr>
          </a:p>
        </p:txBody>
      </p:sp>
      <p:sp>
        <p:nvSpPr>
          <p:cNvPr id="5" name="Title 4"/>
          <p:cNvSpPr>
            <a:spLocks noGrp="1"/>
          </p:cNvSpPr>
          <p:nvPr>
            <p:ph type="title"/>
          </p:nvPr>
        </p:nvSpPr>
        <p:spPr/>
        <p:txBody>
          <a:bodyPr/>
          <a:lstStyle/>
          <a:p>
            <a:r>
              <a:rPr lang="en-US" dirty="0" smtClean="0">
                <a:latin typeface="+mj-lt"/>
              </a:rPr>
              <a:t>High performance wireless access</a:t>
            </a:r>
            <a:endParaRPr lang="en-US" dirty="0">
              <a:latin typeface="+mj-lt"/>
            </a:endParaRPr>
          </a:p>
        </p:txBody>
      </p:sp>
      <p:sp>
        <p:nvSpPr>
          <p:cNvPr id="16" name="Text Placeholder 15"/>
          <p:cNvSpPr>
            <a:spLocks noGrp="1"/>
          </p:cNvSpPr>
          <p:nvPr>
            <p:ph type="body" sz="quarter" idx="14"/>
          </p:nvPr>
        </p:nvSpPr>
        <p:spPr>
          <a:xfrm>
            <a:off x="3836195" y="1254265"/>
            <a:ext cx="5122694" cy="2992733"/>
          </a:xfrm>
        </p:spPr>
        <p:txBody>
          <a:bodyPr>
            <a:noAutofit/>
          </a:bodyPr>
          <a:lstStyle/>
          <a:p>
            <a:r>
              <a:rPr lang="en-US" sz="1400" dirty="0" smtClean="0">
                <a:latin typeface="+mj-lt"/>
              </a:rPr>
              <a:t>Access to critical learning applications</a:t>
            </a:r>
          </a:p>
          <a:p>
            <a:pPr lvl="2"/>
            <a:r>
              <a:rPr lang="en-US" dirty="0" smtClean="0">
                <a:latin typeface="+mj-lt"/>
              </a:rPr>
              <a:t>On-demand access to e-learning test scores and coursework</a:t>
            </a:r>
          </a:p>
          <a:p>
            <a:pPr lvl="2"/>
            <a:r>
              <a:rPr lang="en-US" dirty="0" smtClean="0">
                <a:latin typeface="+mj-lt"/>
              </a:rPr>
              <a:t>Fast access to distance learning</a:t>
            </a:r>
          </a:p>
          <a:p>
            <a:pPr lvl="2"/>
            <a:r>
              <a:rPr lang="en-US" dirty="0" smtClean="0">
                <a:latin typeface="+mj-lt"/>
              </a:rPr>
              <a:t>Enhanced student teacher collaboration</a:t>
            </a:r>
          </a:p>
          <a:p>
            <a:pPr lvl="2"/>
            <a:r>
              <a:rPr lang="en-US" dirty="0" smtClean="0">
                <a:latin typeface="+mj-lt"/>
              </a:rPr>
              <a:t>Extend access to outdoor school campuses &amp; sports facilities</a:t>
            </a:r>
          </a:p>
          <a:p>
            <a:r>
              <a:rPr lang="en-US" sz="1400" dirty="0" smtClean="0">
                <a:latin typeface="+mj-lt"/>
              </a:rPr>
              <a:t>Enhanced coverage and reliability </a:t>
            </a:r>
          </a:p>
          <a:p>
            <a:pPr lvl="1"/>
            <a:r>
              <a:rPr lang="en-US" sz="1400" dirty="0" err="1" smtClean="0">
                <a:latin typeface="+mj-lt"/>
              </a:rPr>
              <a:t>GbE</a:t>
            </a:r>
            <a:r>
              <a:rPr lang="en-US" sz="1400" dirty="0" smtClean="0">
                <a:latin typeface="+mj-lt"/>
              </a:rPr>
              <a:t> WLAN client access with three-spatial-stream dual 802.11n</a:t>
            </a:r>
          </a:p>
          <a:p>
            <a:pPr lvl="1"/>
            <a:r>
              <a:rPr lang="en-US" sz="1400" dirty="0" smtClean="0">
                <a:latin typeface="+mj-lt"/>
              </a:rPr>
              <a:t>Supports high density deployments,  voice and video</a:t>
            </a:r>
          </a:p>
          <a:p>
            <a:pPr lvl="1"/>
            <a:r>
              <a:rPr lang="en-US" sz="1400" dirty="0" smtClean="0">
                <a:latin typeface="+mj-lt"/>
              </a:rPr>
              <a:t>Band steering  and beam forming improves client performance </a:t>
            </a:r>
          </a:p>
          <a:p>
            <a:pPr lvl="1"/>
            <a:r>
              <a:rPr lang="en-US" sz="1400" dirty="0" smtClean="0">
                <a:latin typeface="+mj-lt"/>
              </a:rPr>
              <a:t>Beam forming reduces improves coverage</a:t>
            </a:r>
          </a:p>
          <a:p>
            <a:pPr lvl="1"/>
            <a:r>
              <a:rPr lang="en-US" sz="1400" dirty="0" smtClean="0">
                <a:latin typeface="+mj-lt"/>
              </a:rPr>
              <a:t>Optimized architecture – distributed and centralized traffic </a:t>
            </a:r>
          </a:p>
          <a:p>
            <a:endParaRPr lang="en-US" sz="1400" dirty="0" smtClean="0">
              <a:latin typeface="+mj-lt"/>
            </a:endParaRPr>
          </a:p>
          <a:p>
            <a:endParaRPr lang="en-US" sz="1400" dirty="0" smtClean="0">
              <a:latin typeface="+mj-lt"/>
            </a:endParaRPr>
          </a:p>
          <a:p>
            <a:endParaRPr lang="en-US" sz="1400" dirty="0">
              <a:latin typeface="+mj-lt"/>
            </a:endParaRPr>
          </a:p>
        </p:txBody>
      </p:sp>
      <p:sp>
        <p:nvSpPr>
          <p:cNvPr id="12" name="Rectangle 11"/>
          <p:cNvSpPr/>
          <p:nvPr/>
        </p:nvSpPr>
        <p:spPr>
          <a:xfrm>
            <a:off x="2928535" y="4305832"/>
            <a:ext cx="3132589" cy="384721"/>
          </a:xfrm>
          <a:prstGeom prst="rect">
            <a:avLst/>
          </a:prstGeom>
          <a:effectLst/>
        </p:spPr>
        <p:txBody>
          <a:bodyPr wrap="none">
            <a:spAutoFit/>
          </a:bodyPr>
          <a:lstStyle/>
          <a:p>
            <a:pPr marL="182880" indent="-182880" defTabSz="814388" eaLnBrk="0" hangingPunct="0">
              <a:lnSpc>
                <a:spcPct val="95000"/>
              </a:lnSpc>
              <a:spcBef>
                <a:spcPts val="500"/>
              </a:spcBef>
              <a:buClr>
                <a:srgbClr val="00B0F0"/>
              </a:buClr>
              <a:buSzPct val="125000"/>
            </a:pPr>
            <a:r>
              <a:rPr lang="en-US" sz="2000" b="1" dirty="0" smtClean="0">
                <a:solidFill>
                  <a:schemeClr val="accent1"/>
                </a:solidFill>
                <a:effectLst/>
              </a:rPr>
              <a:t>50% higher user density</a:t>
            </a:r>
          </a:p>
        </p:txBody>
      </p:sp>
      <p:pic>
        <p:nvPicPr>
          <p:cNvPr id="3" name="Picture 2" descr="C:\Users\nisanche\AppData\Local\Microsoft\Windows\Temporary Internet Files\Content.IE5\VSLQ3C2W\iStock_000015600139Small[1].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41477" y="1171977"/>
            <a:ext cx="3232410" cy="303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90165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Real-Time voice and multi-media support</a:t>
            </a:r>
            <a:br>
              <a:rPr lang="en-US" smtClean="0"/>
            </a:br>
            <a:endParaRPr lang="en-US" dirty="0"/>
          </a:p>
        </p:txBody>
      </p:sp>
      <p:sp>
        <p:nvSpPr>
          <p:cNvPr id="17" name="Text Placeholder 16"/>
          <p:cNvSpPr>
            <a:spLocks noGrp="1"/>
          </p:cNvSpPr>
          <p:nvPr>
            <p:ph type="body" sz="quarter" idx="14"/>
          </p:nvPr>
        </p:nvSpPr>
        <p:spPr>
          <a:xfrm>
            <a:off x="4024647" y="1171978"/>
            <a:ext cx="4663785" cy="2767475"/>
          </a:xfrm>
        </p:spPr>
        <p:txBody>
          <a:bodyPr>
            <a:normAutofit fontScale="77500" lnSpcReduction="20000"/>
          </a:bodyPr>
          <a:lstStyle/>
          <a:p>
            <a:pPr>
              <a:spcBef>
                <a:spcPts val="600"/>
              </a:spcBef>
            </a:pPr>
            <a:r>
              <a:rPr lang="en-US" dirty="0" smtClean="0">
                <a:latin typeface="+mn-lt"/>
              </a:rPr>
              <a:t>Identity-based, fast-handoff roaming for reliable VoIP communication</a:t>
            </a:r>
          </a:p>
          <a:p>
            <a:pPr>
              <a:spcBef>
                <a:spcPts val="600"/>
              </a:spcBef>
            </a:pPr>
            <a:r>
              <a:rPr lang="en-US" dirty="0" err="1" smtClean="0">
                <a:latin typeface="+mn-lt"/>
              </a:rPr>
              <a:t>QoS</a:t>
            </a:r>
            <a:r>
              <a:rPr lang="en-US" dirty="0" smtClean="0">
                <a:latin typeface="+mn-lt"/>
              </a:rPr>
              <a:t> enforced at network edge for end-to-end  prioritization </a:t>
            </a:r>
          </a:p>
          <a:p>
            <a:pPr>
              <a:spcBef>
                <a:spcPts val="600"/>
              </a:spcBef>
            </a:pPr>
            <a:r>
              <a:rPr lang="en-US" dirty="0" smtClean="0">
                <a:latin typeface="+mn-lt"/>
              </a:rPr>
              <a:t>Wireless Multimedia (WMM) and WMM </a:t>
            </a:r>
            <a:r>
              <a:rPr lang="en-US" dirty="0" err="1" smtClean="0">
                <a:latin typeface="+mn-lt"/>
              </a:rPr>
              <a:t>Powersave</a:t>
            </a:r>
            <a:endParaRPr lang="en-US" dirty="0" smtClean="0">
              <a:latin typeface="+mn-lt"/>
            </a:endParaRPr>
          </a:p>
          <a:p>
            <a:pPr>
              <a:spcBef>
                <a:spcPts val="600"/>
              </a:spcBef>
            </a:pPr>
            <a:r>
              <a:rPr lang="en-US" dirty="0" smtClean="0">
                <a:latin typeface="+mn-lt"/>
              </a:rPr>
              <a:t>Voice not impacted by intrusion scanning</a:t>
            </a:r>
          </a:p>
          <a:p>
            <a:pPr>
              <a:spcBef>
                <a:spcPts val="600"/>
              </a:spcBef>
            </a:pPr>
            <a:r>
              <a:rPr lang="en-US" dirty="0" smtClean="0">
                <a:latin typeface="+mn-lt"/>
              </a:rPr>
              <a:t>Application based </a:t>
            </a:r>
            <a:r>
              <a:rPr lang="en-US" dirty="0" err="1" smtClean="0">
                <a:latin typeface="+mn-lt"/>
              </a:rPr>
              <a:t>QoS</a:t>
            </a:r>
            <a:endParaRPr lang="en-US" dirty="0" smtClean="0">
              <a:latin typeface="+mn-lt"/>
            </a:endParaRPr>
          </a:p>
          <a:p>
            <a:pPr>
              <a:spcBef>
                <a:spcPts val="600"/>
              </a:spcBef>
            </a:pPr>
            <a:r>
              <a:rPr lang="en-US" dirty="0" smtClean="0">
                <a:latin typeface="+mn-lt"/>
              </a:rPr>
              <a:t>Enhanced throughput (450 </a:t>
            </a:r>
            <a:r>
              <a:rPr lang="en-US" dirty="0" err="1" smtClean="0">
                <a:latin typeface="+mn-lt"/>
              </a:rPr>
              <a:t>Mbs</a:t>
            </a:r>
            <a:r>
              <a:rPr lang="en-US" dirty="0" smtClean="0">
                <a:latin typeface="+mn-lt"/>
              </a:rPr>
              <a:t>/radio) and reliability for video</a:t>
            </a:r>
          </a:p>
          <a:p>
            <a:pPr marL="160338" lvl="3" indent="0">
              <a:buNone/>
            </a:pPr>
            <a:r>
              <a:rPr lang="en-US" sz="1600" dirty="0" smtClean="0">
                <a:solidFill>
                  <a:schemeClr val="accent1"/>
                </a:solidFill>
                <a:latin typeface="+mn-lt"/>
              </a:rPr>
              <a:t>Distance learning, research, staff interaction</a:t>
            </a:r>
          </a:p>
          <a:p>
            <a:pPr marL="160338" lvl="3" indent="0">
              <a:buNone/>
            </a:pPr>
            <a:r>
              <a:rPr lang="en-US" sz="1600" dirty="0" smtClean="0">
                <a:solidFill>
                  <a:schemeClr val="accent1"/>
                </a:solidFill>
                <a:latin typeface="+mn-lt"/>
              </a:rPr>
              <a:t>Concurrent 5Ghz operation (channel availability)</a:t>
            </a:r>
          </a:p>
          <a:p>
            <a:pPr marL="160338" lvl="3" indent="0">
              <a:buNone/>
            </a:pPr>
            <a:r>
              <a:rPr lang="en-US" sz="1600" dirty="0" smtClean="0">
                <a:solidFill>
                  <a:schemeClr val="accent1"/>
                </a:solidFill>
                <a:latin typeface="+mn-lt"/>
              </a:rPr>
              <a:t>Wireless video surveillance for student campus safety</a:t>
            </a:r>
            <a:endParaRPr lang="en-US" dirty="0">
              <a:solidFill>
                <a:schemeClr val="accent1"/>
              </a:solidFill>
              <a:latin typeface="+mn-lt"/>
            </a:endParaRPr>
          </a:p>
        </p:txBody>
      </p:sp>
      <p:sp>
        <p:nvSpPr>
          <p:cNvPr id="46" name="TextBox 45"/>
          <p:cNvSpPr txBox="1"/>
          <p:nvPr/>
        </p:nvSpPr>
        <p:spPr>
          <a:xfrm>
            <a:off x="252070" y="4222085"/>
            <a:ext cx="8225685" cy="561692"/>
          </a:xfrm>
          <a:prstGeom prst="rect">
            <a:avLst/>
          </a:prstGeom>
          <a:noFill/>
        </p:spPr>
        <p:txBody>
          <a:bodyPr wrap="square" rtlCol="0">
            <a:spAutoFit/>
          </a:bodyPr>
          <a:lstStyle/>
          <a:p>
            <a:pPr algn="ctr">
              <a:spcBef>
                <a:spcPts val="300"/>
              </a:spcBef>
            </a:pPr>
            <a:r>
              <a:rPr lang="en-US" sz="1400" b="1" dirty="0" smtClean="0">
                <a:solidFill>
                  <a:schemeClr val="accent1"/>
                </a:solidFill>
              </a:rPr>
              <a:t>Improve staff efficiency with voice, UC and video conferencing </a:t>
            </a:r>
          </a:p>
          <a:p>
            <a:pPr algn="ctr">
              <a:spcBef>
                <a:spcPts val="300"/>
              </a:spcBef>
            </a:pPr>
            <a:r>
              <a:rPr lang="en-US" sz="1400" b="1" dirty="0" smtClean="0">
                <a:solidFill>
                  <a:schemeClr val="accent1"/>
                </a:solidFill>
              </a:rPr>
              <a:t>Collaboration and instant notification with emergency notification systems </a:t>
            </a:r>
            <a:endParaRPr lang="en-US" b="1" dirty="0" smtClean="0">
              <a:solidFill>
                <a:schemeClr val="accent1"/>
              </a:solidFill>
              <a:latin typeface="+mj-lt"/>
            </a:endParaRPr>
          </a:p>
        </p:txBody>
      </p:sp>
      <p:pic>
        <p:nvPicPr>
          <p:cNvPr id="12" name="Picture 3" descr="C:\Users\nisanche\Pictures\iStock Photos\iStock 03_2012 NLF\iStock_000019789509Small.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41289" y="895082"/>
            <a:ext cx="3232597" cy="3315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43067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11"/>
          <p:cNvSpPr>
            <a:spLocks noGrp="1"/>
          </p:cNvSpPr>
          <p:nvPr>
            <p:ph type="subTitle" idx="1"/>
          </p:nvPr>
        </p:nvSpPr>
        <p:spPr/>
        <p:txBody>
          <a:bodyPr/>
          <a:lstStyle/>
          <a:p>
            <a:pPr lvl="0"/>
            <a:r>
              <a:rPr lang="en-US" smtClean="0">
                <a:latin typeface="+mn-lt"/>
              </a:rPr>
              <a:t>Create a differentiated experience</a:t>
            </a:r>
            <a:endParaRPr lang="en-US" dirty="0" smtClean="0">
              <a:latin typeface="+mn-lt"/>
            </a:endParaRPr>
          </a:p>
        </p:txBody>
      </p:sp>
      <p:sp>
        <p:nvSpPr>
          <p:cNvPr id="24580" name="Rectangle 7"/>
          <p:cNvSpPr>
            <a:spLocks noGrp="1" noChangeArrowheads="1"/>
          </p:cNvSpPr>
          <p:nvPr>
            <p:ph type="title"/>
          </p:nvPr>
        </p:nvSpPr>
        <p:spPr/>
        <p:txBody>
          <a:bodyPr/>
          <a:lstStyle/>
          <a:p>
            <a:r>
              <a:rPr lang="en-GB" dirty="0" smtClean="0">
                <a:latin typeface="+mn-lt"/>
              </a:rPr>
              <a:t>Guest wireless access management</a:t>
            </a:r>
            <a:endParaRPr lang="en-US" dirty="0" smtClean="0">
              <a:latin typeface="+mn-lt"/>
            </a:endParaRPr>
          </a:p>
        </p:txBody>
      </p:sp>
      <p:sp>
        <p:nvSpPr>
          <p:cNvPr id="15" name="Text Placeholder 14"/>
          <p:cNvSpPr>
            <a:spLocks noGrp="1"/>
          </p:cNvSpPr>
          <p:nvPr>
            <p:ph type="body" sz="quarter" idx="14"/>
          </p:nvPr>
        </p:nvSpPr>
        <p:spPr>
          <a:xfrm>
            <a:off x="4250428" y="1307356"/>
            <a:ext cx="4418687" cy="2944067"/>
          </a:xfrm>
        </p:spPr>
        <p:txBody>
          <a:bodyPr>
            <a:normAutofit/>
          </a:bodyPr>
          <a:lstStyle/>
          <a:p>
            <a:pPr>
              <a:spcBef>
                <a:spcPts val="1200"/>
              </a:spcBef>
            </a:pPr>
            <a:r>
              <a:rPr lang="en-US" dirty="0" smtClean="0">
                <a:latin typeface="+mn-lt"/>
              </a:rPr>
              <a:t>Provide internet access to adjunct faculty, vendors and visitors to campus</a:t>
            </a:r>
          </a:p>
          <a:p>
            <a:pPr>
              <a:spcBef>
                <a:spcPts val="1200"/>
              </a:spcBef>
            </a:pPr>
            <a:r>
              <a:rPr lang="en-US" dirty="0" smtClean="0">
                <a:latin typeface="+mn-lt"/>
              </a:rPr>
              <a:t>Securely segment guest access from the school network</a:t>
            </a:r>
          </a:p>
          <a:p>
            <a:pPr>
              <a:spcBef>
                <a:spcPts val="1200"/>
              </a:spcBef>
            </a:pPr>
            <a:r>
              <a:rPr lang="en-US" dirty="0" smtClean="0">
                <a:latin typeface="+mn-lt"/>
              </a:rPr>
              <a:t>Authorized non- IT staff can easily and quickly create guest user accounts</a:t>
            </a:r>
          </a:p>
          <a:p>
            <a:pPr>
              <a:spcBef>
                <a:spcPts val="1200"/>
              </a:spcBef>
            </a:pPr>
            <a:r>
              <a:rPr lang="en-GB" dirty="0" smtClean="0">
                <a:latin typeface="+mn-lt"/>
              </a:rPr>
              <a:t>Access controller supports end user authentication, and home page redirects</a:t>
            </a:r>
          </a:p>
        </p:txBody>
      </p:sp>
      <p:pic>
        <p:nvPicPr>
          <p:cNvPr id="2458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9986" y="1352432"/>
            <a:ext cx="3364225" cy="1828800"/>
          </a:xfrm>
          <a:prstGeom prst="rect">
            <a:avLst/>
          </a:prstGeom>
          <a:solidFill>
            <a:srgbClr val="FFFFFF">
              <a:shade val="85000"/>
            </a:srgbClr>
          </a:solidFill>
          <a:ln w="28575">
            <a:noFill/>
          </a:ln>
          <a:effectLst>
            <a:outerShdw blurRad="127000" dist="127000" dir="2700000" algn="tl" rotWithShape="0">
              <a:prstClr val="black">
                <a:alpha val="40000"/>
              </a:prstClr>
            </a:outerShdw>
          </a:effectLst>
        </p:spPr>
      </p:pic>
      <p:pic>
        <p:nvPicPr>
          <p:cNvPr id="24583" name="Picture 8" descr="http://www.voipcallshop.co.za/images/manual1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35722" y="3024421"/>
            <a:ext cx="2554753" cy="731520"/>
          </a:xfrm>
          <a:prstGeom prst="rect">
            <a:avLst/>
          </a:prstGeom>
          <a:solidFill>
            <a:srgbClr val="FFFFFF"/>
          </a:solidFill>
          <a:ln w="38100" cap="sq">
            <a:solidFill>
              <a:schemeClr val="accent1"/>
            </a:solidFill>
            <a:miter lim="800000"/>
          </a:ln>
          <a:effectLst>
            <a:outerShdw blurRad="127000" dist="127000" dir="2700000" algn="tl" rotWithShape="0">
              <a:prstClr val="black">
                <a:alpha val="40000"/>
              </a:prstClr>
            </a:outerShdw>
          </a:effectLst>
          <a:scene3d>
            <a:camera prst="orthographicFront"/>
            <a:lightRig rig="threePt" dir="t">
              <a:rot lat="0" lon="0" rev="2700000"/>
            </a:lightRig>
          </a:scene3d>
          <a:sp3d contourW="6350">
            <a:contourClr>
              <a:srgbClr val="C0C0C0"/>
            </a:contourClr>
          </a:sp3d>
        </p:spPr>
      </p:pic>
    </p:spTree>
    <p:extLst>
      <p:ext uri="{BB962C8B-B14F-4D97-AF65-F5344CB8AC3E}">
        <p14:creationId xmlns:p14="http://schemas.microsoft.com/office/powerpoint/2010/main" val="413068684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Unified access and policy enforcement for BYOD</a:t>
            </a:r>
            <a:endParaRPr lang="en-US" dirty="0"/>
          </a:p>
        </p:txBody>
      </p:sp>
      <p:sp>
        <p:nvSpPr>
          <p:cNvPr id="33" name="Text Placeholder 32"/>
          <p:cNvSpPr>
            <a:spLocks noGrp="1"/>
          </p:cNvSpPr>
          <p:nvPr>
            <p:ph type="body" sz="quarter" idx="14"/>
          </p:nvPr>
        </p:nvSpPr>
        <p:spPr>
          <a:xfrm>
            <a:off x="3843718" y="1051965"/>
            <a:ext cx="4984694" cy="3641416"/>
          </a:xfrm>
        </p:spPr>
        <p:txBody>
          <a:bodyPr>
            <a:normAutofit fontScale="92500" lnSpcReduction="20000"/>
          </a:bodyPr>
          <a:lstStyle/>
          <a:p>
            <a:pPr lvl="0"/>
            <a:r>
              <a:rPr lang="en-US" dirty="0" smtClean="0">
                <a:latin typeface="+mn-lt"/>
              </a:rPr>
              <a:t>Unified wired/wireless access control</a:t>
            </a:r>
          </a:p>
          <a:p>
            <a:pPr lvl="2"/>
            <a:r>
              <a:rPr lang="en-US" sz="1500" dirty="0" smtClean="0">
                <a:latin typeface="+mn-lt"/>
              </a:rPr>
              <a:t>Dynamic policy assignment and provisioning</a:t>
            </a:r>
          </a:p>
          <a:p>
            <a:pPr lvl="2"/>
            <a:r>
              <a:rPr lang="en-US" sz="1500" dirty="0" smtClean="0">
                <a:latin typeface="+mn-lt"/>
              </a:rPr>
              <a:t>Access rules based on time of day, location, device type, end point integrity</a:t>
            </a:r>
          </a:p>
          <a:p>
            <a:pPr lvl="0">
              <a:spcBef>
                <a:spcPts val="600"/>
              </a:spcBef>
            </a:pPr>
            <a:r>
              <a:rPr lang="en-US" dirty="0" smtClean="0">
                <a:latin typeface="+mn-lt"/>
              </a:rPr>
              <a:t>Maintain security and compliance</a:t>
            </a:r>
          </a:p>
          <a:p>
            <a:pPr>
              <a:spcBef>
                <a:spcPts val="600"/>
              </a:spcBef>
            </a:pPr>
            <a:r>
              <a:rPr lang="en-US" dirty="0" smtClean="0">
                <a:latin typeface="+mn-lt"/>
              </a:rPr>
              <a:t>Centrally monitor and keep records on all users/devices</a:t>
            </a:r>
          </a:p>
          <a:p>
            <a:pPr>
              <a:spcBef>
                <a:spcPts val="600"/>
              </a:spcBef>
            </a:pPr>
            <a:r>
              <a:rPr lang="en-US" dirty="0" smtClean="0">
                <a:latin typeface="+mn-lt"/>
              </a:rPr>
              <a:t>Network access reports to assist in compliance</a:t>
            </a:r>
          </a:p>
          <a:p>
            <a:pPr lvl="0">
              <a:spcBef>
                <a:spcPts val="600"/>
              </a:spcBef>
            </a:pPr>
            <a:r>
              <a:rPr lang="en-US" dirty="0" smtClean="0">
                <a:latin typeface="+mn-lt"/>
              </a:rPr>
              <a:t>Control mobile devices requesting access</a:t>
            </a:r>
          </a:p>
          <a:p>
            <a:pPr lvl="2"/>
            <a:r>
              <a:rPr lang="en-US" sz="1500" dirty="0" smtClean="0">
                <a:latin typeface="+mn-lt"/>
                <a:sym typeface="Futura Bk" charset="0"/>
              </a:rPr>
              <a:t>Simplified self registration portal option</a:t>
            </a:r>
          </a:p>
          <a:p>
            <a:pPr lvl="2"/>
            <a:r>
              <a:rPr lang="en-US" sz="1500" dirty="0" smtClean="0">
                <a:latin typeface="+mn-lt"/>
                <a:sym typeface="Futura Bk" charset="0"/>
              </a:rPr>
              <a:t>Identify device types and classify them</a:t>
            </a:r>
            <a:endParaRPr lang="en-US" sz="1500" dirty="0" smtClean="0">
              <a:latin typeface="+mn-lt"/>
            </a:endParaRPr>
          </a:p>
          <a:p>
            <a:pPr>
              <a:spcBef>
                <a:spcPts val="600"/>
              </a:spcBef>
            </a:pPr>
            <a:r>
              <a:rPr lang="en-US" dirty="0" smtClean="0">
                <a:latin typeface="+mn-lt"/>
              </a:rPr>
              <a:t>Simplified deployment</a:t>
            </a:r>
          </a:p>
          <a:p>
            <a:pPr lvl="2"/>
            <a:r>
              <a:rPr lang="en-US" sz="1500" dirty="0" smtClean="0">
                <a:latin typeface="+mn-lt"/>
              </a:rPr>
              <a:t>Consistent management for wired/wireless infrastructure</a:t>
            </a:r>
          </a:p>
          <a:p>
            <a:pPr lvl="2"/>
            <a:r>
              <a:rPr lang="en-US" sz="1500" dirty="0" smtClean="0">
                <a:latin typeface="+mn-lt"/>
              </a:rPr>
              <a:t>No specialized security appliance or subscription costs</a:t>
            </a:r>
          </a:p>
        </p:txBody>
      </p:sp>
      <p:grpSp>
        <p:nvGrpSpPr>
          <p:cNvPr id="2" name="Group 32"/>
          <p:cNvGrpSpPr/>
          <p:nvPr/>
        </p:nvGrpSpPr>
        <p:grpSpPr>
          <a:xfrm>
            <a:off x="179937" y="818359"/>
            <a:ext cx="3441943" cy="3691048"/>
            <a:chOff x="414605" y="913609"/>
            <a:chExt cx="3441943" cy="3691048"/>
          </a:xfrm>
        </p:grpSpPr>
        <p:grpSp>
          <p:nvGrpSpPr>
            <p:cNvPr id="3" name="Group 30"/>
            <p:cNvGrpSpPr/>
            <p:nvPr/>
          </p:nvGrpSpPr>
          <p:grpSpPr>
            <a:xfrm>
              <a:off x="414605" y="913609"/>
              <a:ext cx="3441943" cy="3691048"/>
              <a:chOff x="5400125" y="1072282"/>
              <a:chExt cx="3441943" cy="3691048"/>
            </a:xfrm>
          </p:grpSpPr>
          <p:sp>
            <p:nvSpPr>
              <p:cNvPr id="32" name="Rounded Rectangle 31"/>
              <p:cNvSpPr/>
              <p:nvPr/>
            </p:nvSpPr>
            <p:spPr>
              <a:xfrm rot="10800000">
                <a:off x="5400125" y="1072282"/>
                <a:ext cx="3441943" cy="3691048"/>
              </a:xfrm>
              <a:prstGeom prst="roundRect">
                <a:avLst>
                  <a:gd name="adj" fmla="val 8128"/>
                </a:avLst>
              </a:prstGeom>
              <a:no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1600" dirty="0" smtClean="0">
                  <a:solidFill>
                    <a:prstClr val="white"/>
                  </a:solidFill>
                </a:endParaRPr>
              </a:p>
            </p:txBody>
          </p:sp>
          <p:grpSp>
            <p:nvGrpSpPr>
              <p:cNvPr id="4" name="Group 29"/>
              <p:cNvGrpSpPr/>
              <p:nvPr/>
            </p:nvGrpSpPr>
            <p:grpSpPr>
              <a:xfrm>
                <a:off x="5546339" y="1258779"/>
                <a:ext cx="3290989" cy="3235340"/>
                <a:chOff x="5546339" y="1258779"/>
                <a:chExt cx="3290989" cy="3235340"/>
              </a:xfrm>
            </p:grpSpPr>
            <p:grpSp>
              <p:nvGrpSpPr>
                <p:cNvPr id="5" name="Group 211"/>
                <p:cNvGrpSpPr>
                  <a:grpSpLocks noChangeAspect="1"/>
                </p:cNvGrpSpPr>
                <p:nvPr/>
              </p:nvGrpSpPr>
              <p:grpSpPr>
                <a:xfrm>
                  <a:off x="5546339" y="1278406"/>
                  <a:ext cx="2874794" cy="3215713"/>
                  <a:chOff x="5365192" y="1322368"/>
                  <a:chExt cx="3126070" cy="3496791"/>
                </a:xfrm>
              </p:grpSpPr>
              <p:pic>
                <p:nvPicPr>
                  <p:cNvPr id="50" name="Picture 26" descr="j0431635.gif"/>
                  <p:cNvPicPr>
                    <a:picLocks noChangeAspect="1"/>
                  </p:cNvPicPr>
                  <p:nvPr/>
                </p:nvPicPr>
                <p:blipFill>
                  <a:blip r:embed="rId3" cstate="print">
                    <a:clrChange>
                      <a:clrFrom>
                        <a:srgbClr val="FEFEFE"/>
                      </a:clrFrom>
                      <a:clrTo>
                        <a:srgbClr val="FEFEFE">
                          <a:alpha val="0"/>
                        </a:srgbClr>
                      </a:clrTo>
                    </a:clrChange>
                  </a:blip>
                  <a:srcRect/>
                  <a:stretch>
                    <a:fillRect/>
                  </a:stretch>
                </p:blipFill>
                <p:spPr bwMode="auto">
                  <a:xfrm>
                    <a:off x="6586813" y="3926619"/>
                    <a:ext cx="700818" cy="548641"/>
                  </a:xfrm>
                  <a:prstGeom prst="rect">
                    <a:avLst/>
                  </a:prstGeom>
                  <a:noFill/>
                  <a:ln w="9525">
                    <a:noFill/>
                    <a:miter lim="800000"/>
                    <a:headEnd/>
                    <a:tailEnd/>
                  </a:ln>
                </p:spPr>
              </p:pic>
              <p:cxnSp>
                <p:nvCxnSpPr>
                  <p:cNvPr id="51" name="Straight Connector 50"/>
                  <p:cNvCxnSpPr/>
                  <p:nvPr/>
                </p:nvCxnSpPr>
                <p:spPr>
                  <a:xfrm flipH="1" flipV="1">
                    <a:off x="7013024" y="2250973"/>
                    <a:ext cx="733245" cy="64008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676842" y="2035815"/>
                    <a:ext cx="612475" cy="276999"/>
                  </a:xfrm>
                  <a:prstGeom prst="rect">
                    <a:avLst/>
                  </a:prstGeom>
                  <a:noFill/>
                </p:spPr>
                <p:txBody>
                  <a:bodyPr wrap="square" rtlCol="0">
                    <a:spAutoFit/>
                  </a:bodyPr>
                  <a:lstStyle/>
                  <a:p>
                    <a:r>
                      <a:rPr lang="en-US" sz="1200" dirty="0" smtClean="0">
                        <a:solidFill>
                          <a:schemeClr val="bg1"/>
                        </a:solidFill>
                        <a:latin typeface="+mj-lt"/>
                      </a:rPr>
                      <a:t>IDM</a:t>
                    </a:r>
                  </a:p>
                </p:txBody>
              </p:sp>
              <p:pic>
                <p:nvPicPr>
                  <p:cNvPr id="53" name="Picture 2" descr="C:\Users\cablack\Pictures\Microsoft Clip Organizer\j0441537.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54656" y="3575051"/>
                    <a:ext cx="1027111" cy="1012848"/>
                  </a:xfrm>
                  <a:prstGeom prst="rect">
                    <a:avLst/>
                  </a:prstGeom>
                  <a:noFill/>
                </p:spPr>
              </p:pic>
              <p:pic>
                <p:nvPicPr>
                  <p:cNvPr id="56" name="Picture 30" descr="switc.jpg"/>
                  <p:cNvPicPr>
                    <a:picLocks noChangeAspect="1"/>
                  </p:cNvPicPr>
                  <p:nvPr/>
                </p:nvPicPr>
                <p:blipFill>
                  <a:blip r:embed="rId5"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5372698" y="2769079"/>
                    <a:ext cx="1062989" cy="741872"/>
                  </a:xfrm>
                  <a:prstGeom prst="rect">
                    <a:avLst/>
                  </a:prstGeom>
                  <a:noFill/>
                  <a:ln w="9525">
                    <a:noFill/>
                    <a:miter lim="800000"/>
                    <a:headEnd/>
                    <a:tailEnd/>
                  </a:ln>
                  <a:effectLst>
                    <a:innerShdw blurRad="114300">
                      <a:schemeClr val="tx2">
                        <a:lumMod val="75000"/>
                      </a:schemeClr>
                    </a:innerShdw>
                  </a:effectLst>
                </p:spPr>
              </p:pic>
              <p:cxnSp>
                <p:nvCxnSpPr>
                  <p:cNvPr id="57" name="Straight Connector 56"/>
                  <p:cNvCxnSpPr/>
                  <p:nvPr/>
                </p:nvCxnSpPr>
                <p:spPr>
                  <a:xfrm flipV="1">
                    <a:off x="6021238" y="2242850"/>
                    <a:ext cx="681487" cy="64008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pic>
                <p:nvPicPr>
                  <p:cNvPr id="58" name="Picture 29" descr="ASA5500.jpg"/>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74814" y="2760434"/>
                    <a:ext cx="944559" cy="698758"/>
                  </a:xfrm>
                  <a:prstGeom prst="rect">
                    <a:avLst/>
                  </a:prstGeom>
                  <a:noFill/>
                  <a:ln w="9525">
                    <a:noFill/>
                    <a:miter lim="800000"/>
                    <a:headEnd/>
                    <a:tailEnd/>
                  </a:ln>
                </p:spPr>
              </p:pic>
              <p:cxnSp>
                <p:nvCxnSpPr>
                  <p:cNvPr id="59" name="Straight Connector 58"/>
                  <p:cNvCxnSpPr/>
                  <p:nvPr/>
                </p:nvCxnSpPr>
                <p:spPr>
                  <a:xfrm flipH="1" flipV="1">
                    <a:off x="6854970" y="2297156"/>
                    <a:ext cx="3030" cy="64008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pic>
                <p:nvPicPr>
                  <p:cNvPr id="60" name="Picture 5" descr="C:\Users\cablack\Pictures\Microsoft Clip Organizer\j0441533.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flipH="1">
                    <a:off x="5365192" y="3620671"/>
                    <a:ext cx="990600" cy="990601"/>
                  </a:xfrm>
                  <a:prstGeom prst="rect">
                    <a:avLst/>
                  </a:prstGeom>
                  <a:noFill/>
                </p:spPr>
              </p:pic>
              <p:grpSp>
                <p:nvGrpSpPr>
                  <p:cNvPr id="7" name="Group 190"/>
                  <p:cNvGrpSpPr/>
                  <p:nvPr/>
                </p:nvGrpSpPr>
                <p:grpSpPr>
                  <a:xfrm>
                    <a:off x="6387856" y="1322368"/>
                    <a:ext cx="918718" cy="1074036"/>
                    <a:chOff x="7228642" y="3817691"/>
                    <a:chExt cx="918718" cy="797449"/>
                  </a:xfrm>
                </p:grpSpPr>
                <p:sp>
                  <p:nvSpPr>
                    <p:cNvPr id="65" name="Rectangle 64"/>
                    <p:cNvSpPr/>
                    <p:nvPr>
                      <p:custDataLst>
                        <p:tags r:id="rId1"/>
                      </p:custDataLst>
                    </p:nvPr>
                  </p:nvSpPr>
                  <p:spPr bwMode="auto">
                    <a:xfrm>
                      <a:off x="7228642" y="3817691"/>
                      <a:ext cx="914400" cy="304800"/>
                    </a:xfrm>
                    <a:prstGeom prst="rect">
                      <a:avLst/>
                    </a:prstGeom>
                    <a:noFill/>
                    <a:ln w="9525" algn="ctr">
                      <a:noFill/>
                      <a:round/>
                      <a:headEnd/>
                      <a:tailEnd/>
                    </a:ln>
                  </p:spPr>
                  <p:txBody>
                    <a:bodyPr anchor="ctr"/>
                    <a:lstStyle/>
                    <a:p>
                      <a:pPr algn="ctr" fontAlgn="auto">
                        <a:spcBef>
                          <a:spcPts val="0"/>
                        </a:spcBef>
                        <a:spcAft>
                          <a:spcPts val="0"/>
                        </a:spcAft>
                        <a:defRPr/>
                      </a:pPr>
                      <a:r>
                        <a:rPr lang="en-US" sz="800" b="1" dirty="0" smtClean="0">
                          <a:ea typeface="ＭＳ Ｐゴシック" pitchFamily="31" charset="-128"/>
                        </a:rPr>
                        <a:t>IDM Identity Driven Manager</a:t>
                      </a:r>
                      <a:endParaRPr lang="en-US" sz="800" b="1" dirty="0">
                        <a:ea typeface="ＭＳ Ｐゴシック" pitchFamily="31" charset="-128"/>
                      </a:endParaRPr>
                    </a:p>
                  </p:txBody>
                </p:sp>
                <p:pic>
                  <p:nvPicPr>
                    <p:cNvPr id="66" name="Picture 1" descr="image003"/>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232960" y="4143722"/>
                      <a:ext cx="914400" cy="471418"/>
                    </a:xfrm>
                    <a:prstGeom prst="rect">
                      <a:avLst/>
                    </a:prstGeom>
                    <a:noFill/>
                    <a:ln w="9525">
                      <a:noFill/>
                      <a:miter lim="800000"/>
                      <a:headEnd/>
                      <a:tailEnd/>
                    </a:ln>
                  </p:spPr>
                </p:pic>
              </p:grpSp>
              <p:sp>
                <p:nvSpPr>
                  <p:cNvPr id="62" name="TextBox 61"/>
                  <p:cNvSpPr txBox="1"/>
                  <p:nvPr/>
                </p:nvSpPr>
                <p:spPr>
                  <a:xfrm>
                    <a:off x="5391508" y="4534682"/>
                    <a:ext cx="930963" cy="284477"/>
                  </a:xfrm>
                  <a:prstGeom prst="rect">
                    <a:avLst/>
                  </a:prstGeom>
                  <a:noFill/>
                </p:spPr>
                <p:txBody>
                  <a:bodyPr wrap="square" rtlCol="0">
                    <a:spAutoFit/>
                  </a:bodyPr>
                  <a:lstStyle/>
                  <a:p>
                    <a:r>
                      <a:rPr lang="en-US" sz="1100" dirty="0" smtClean="0"/>
                      <a:t>Employee</a:t>
                    </a:r>
                  </a:p>
                </p:txBody>
              </p:sp>
              <p:sp>
                <p:nvSpPr>
                  <p:cNvPr id="63" name="TextBox 62"/>
                  <p:cNvSpPr txBox="1"/>
                  <p:nvPr/>
                </p:nvSpPr>
                <p:spPr>
                  <a:xfrm>
                    <a:off x="6596325" y="4534682"/>
                    <a:ext cx="828135" cy="284477"/>
                  </a:xfrm>
                  <a:prstGeom prst="rect">
                    <a:avLst/>
                  </a:prstGeom>
                  <a:noFill/>
                </p:spPr>
                <p:txBody>
                  <a:bodyPr wrap="square" rtlCol="0">
                    <a:spAutoFit/>
                  </a:bodyPr>
                  <a:lstStyle/>
                  <a:p>
                    <a:r>
                      <a:rPr lang="en-US" sz="1100" dirty="0" smtClean="0"/>
                      <a:t>Devices</a:t>
                    </a:r>
                  </a:p>
                </p:txBody>
              </p:sp>
              <p:sp>
                <p:nvSpPr>
                  <p:cNvPr id="64" name="TextBox 63"/>
                  <p:cNvSpPr txBox="1"/>
                  <p:nvPr/>
                </p:nvSpPr>
                <p:spPr>
                  <a:xfrm>
                    <a:off x="7663127" y="4534682"/>
                    <a:ext cx="828135" cy="284477"/>
                  </a:xfrm>
                  <a:prstGeom prst="rect">
                    <a:avLst/>
                  </a:prstGeom>
                  <a:noFill/>
                </p:spPr>
                <p:txBody>
                  <a:bodyPr wrap="square" rtlCol="0">
                    <a:spAutoFit/>
                  </a:bodyPr>
                  <a:lstStyle/>
                  <a:p>
                    <a:r>
                      <a:rPr lang="en-US" sz="1100" dirty="0" smtClean="0"/>
                      <a:t>Guests</a:t>
                    </a:r>
                  </a:p>
                </p:txBody>
              </p:sp>
            </p:grpSp>
            <p:sp>
              <p:nvSpPr>
                <p:cNvPr id="46" name="Rectangle 45"/>
                <p:cNvSpPr/>
                <p:nvPr/>
              </p:nvSpPr>
              <p:spPr>
                <a:xfrm>
                  <a:off x="7383668" y="1258779"/>
                  <a:ext cx="1453660" cy="1200329"/>
                </a:xfrm>
                <a:prstGeom prst="rect">
                  <a:avLst/>
                </a:prstGeom>
              </p:spPr>
              <p:txBody>
                <a:bodyPr wrap="square">
                  <a:spAutoFit/>
                </a:bodyPr>
                <a:lstStyle/>
                <a:p>
                  <a:pPr marL="91440" indent="-91440">
                    <a:buFont typeface="Arial" pitchFamily="34" charset="0"/>
                    <a:buChar char="•"/>
                  </a:pPr>
                  <a:r>
                    <a:rPr lang="en-US" sz="900" dirty="0" smtClean="0"/>
                    <a:t>Event status drill down</a:t>
                  </a:r>
                </a:p>
                <a:p>
                  <a:pPr marL="91440" indent="-91440">
                    <a:buFont typeface="Arial" pitchFamily="34" charset="0"/>
                    <a:buChar char="•"/>
                  </a:pPr>
                  <a:r>
                    <a:rPr lang="en-US" sz="900" dirty="0" smtClean="0"/>
                    <a:t>IDM agent status</a:t>
                  </a:r>
                </a:p>
                <a:p>
                  <a:pPr marL="91440" indent="-91440">
                    <a:buFont typeface="Arial" pitchFamily="34" charset="0"/>
                    <a:buChar char="•"/>
                  </a:pPr>
                  <a:r>
                    <a:rPr lang="en-US" sz="900" dirty="0" smtClean="0"/>
                    <a:t>Log-in success/failure history</a:t>
                  </a:r>
                </a:p>
                <a:p>
                  <a:pPr marL="91440" indent="-91440">
                    <a:buFont typeface="Arial" pitchFamily="34" charset="0"/>
                    <a:buChar char="•"/>
                  </a:pPr>
                  <a:r>
                    <a:rPr lang="en-US" sz="900" dirty="0" smtClean="0"/>
                    <a:t>Number of users logged in</a:t>
                  </a:r>
                </a:p>
                <a:p>
                  <a:pPr marL="91440" indent="-91440">
                    <a:buFont typeface="Arial" pitchFamily="34" charset="0"/>
                    <a:buChar char="•"/>
                  </a:pPr>
                  <a:r>
                    <a:rPr lang="en-US" sz="900" dirty="0" smtClean="0"/>
                    <a:t>Policy Group assignment</a:t>
                  </a:r>
                  <a:endParaRPr lang="en-US" sz="900" dirty="0"/>
                </a:p>
              </p:txBody>
            </p:sp>
            <p:sp>
              <p:nvSpPr>
                <p:cNvPr id="47" name="TextBox 46"/>
                <p:cNvSpPr txBox="1"/>
                <p:nvPr/>
              </p:nvSpPr>
              <p:spPr>
                <a:xfrm>
                  <a:off x="5714313" y="3153667"/>
                  <a:ext cx="856131" cy="261610"/>
                </a:xfrm>
                <a:prstGeom prst="rect">
                  <a:avLst/>
                </a:prstGeom>
                <a:noFill/>
              </p:spPr>
              <p:txBody>
                <a:bodyPr wrap="square" rtlCol="0">
                  <a:spAutoFit/>
                </a:bodyPr>
                <a:lstStyle/>
                <a:p>
                  <a:r>
                    <a:rPr lang="en-US" sz="1100" dirty="0" smtClean="0"/>
                    <a:t>Wired</a:t>
                  </a:r>
                </a:p>
              </p:txBody>
            </p:sp>
            <p:sp>
              <p:nvSpPr>
                <p:cNvPr id="48" name="TextBox 47"/>
                <p:cNvSpPr txBox="1"/>
                <p:nvPr/>
              </p:nvSpPr>
              <p:spPr>
                <a:xfrm>
                  <a:off x="6651714" y="3149894"/>
                  <a:ext cx="856131" cy="261610"/>
                </a:xfrm>
                <a:prstGeom prst="rect">
                  <a:avLst/>
                </a:prstGeom>
                <a:noFill/>
              </p:spPr>
              <p:txBody>
                <a:bodyPr wrap="square" rtlCol="0">
                  <a:spAutoFit/>
                </a:bodyPr>
                <a:lstStyle/>
                <a:p>
                  <a:r>
                    <a:rPr lang="en-US" sz="1100" dirty="0" smtClean="0"/>
                    <a:t>Remote</a:t>
                  </a:r>
                </a:p>
              </p:txBody>
            </p:sp>
            <p:sp>
              <p:nvSpPr>
                <p:cNvPr id="49" name="TextBox 48"/>
                <p:cNvSpPr txBox="1"/>
                <p:nvPr/>
              </p:nvSpPr>
              <p:spPr>
                <a:xfrm>
                  <a:off x="7606370" y="3158342"/>
                  <a:ext cx="856131" cy="261610"/>
                </a:xfrm>
                <a:prstGeom prst="rect">
                  <a:avLst/>
                </a:prstGeom>
                <a:noFill/>
              </p:spPr>
              <p:txBody>
                <a:bodyPr wrap="square" rtlCol="0">
                  <a:spAutoFit/>
                </a:bodyPr>
                <a:lstStyle/>
                <a:p>
                  <a:r>
                    <a:rPr lang="en-US" sz="1100" dirty="0" smtClean="0"/>
                    <a:t>Wireless</a:t>
                  </a:r>
                </a:p>
              </p:txBody>
            </p:sp>
          </p:grpSp>
        </p:grpSp>
        <p:pic>
          <p:nvPicPr>
            <p:cNvPr id="31" name="Picture 3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648016" y="2623897"/>
              <a:ext cx="568675" cy="365760"/>
            </a:xfrm>
            <a:prstGeom prst="rect">
              <a:avLst/>
            </a:prstGeom>
            <a:noFill/>
            <a:ln>
              <a:noFill/>
            </a:ln>
            <a:effectLst>
              <a:outerShdw blurRad="76200" dir="13500000" sy="23000" kx="1200000" algn="br" rotWithShape="0">
                <a:prstClr val="black">
                  <a:alpha val="20000"/>
                </a:prstClr>
              </a:outerShdw>
            </a:effectLst>
          </p:spPr>
        </p:pic>
      </p:grpSp>
    </p:spTree>
    <p:extLst>
      <p:ext uri="{BB962C8B-B14F-4D97-AF65-F5344CB8AC3E}">
        <p14:creationId xmlns:p14="http://schemas.microsoft.com/office/powerpoint/2010/main" val="165737731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Maximize limited teaching resources</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832" y="801112"/>
            <a:ext cx="6822547" cy="3795801"/>
          </a:xfrm>
          <a:prstGeom prst="rect">
            <a:avLst/>
          </a:prstGeom>
        </p:spPr>
      </p:pic>
    </p:spTree>
    <p:extLst>
      <p:ext uri="{BB962C8B-B14F-4D97-AF65-F5344CB8AC3E}">
        <p14:creationId xmlns:p14="http://schemas.microsoft.com/office/powerpoint/2010/main" val="275614197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 descr="C:\Prabhu\Jobs\New IVL Images\IVL\G8480148022008_JPG_P.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9785" y="1266092"/>
            <a:ext cx="2362194" cy="2063262"/>
          </a:xfrm>
          <a:prstGeom prst="rect">
            <a:avLst/>
          </a:prstGeom>
          <a:solidFill>
            <a:srgbClr val="FFFFFF">
              <a:shade val="85000"/>
            </a:srgbClr>
          </a:solidFill>
          <a:ln w="3175">
            <a:solidFill>
              <a:schemeClr val="bg2">
                <a:lumMod val="50000"/>
              </a:schemeClr>
            </a:solidFill>
          </a:ln>
          <a:effectLst/>
        </p:spPr>
      </p:pic>
      <p:sp>
        <p:nvSpPr>
          <p:cNvPr id="32" name="Subtitle 31"/>
          <p:cNvSpPr>
            <a:spLocks noGrp="1"/>
          </p:cNvSpPr>
          <p:nvPr>
            <p:ph type="subTitle" idx="1"/>
          </p:nvPr>
        </p:nvSpPr>
        <p:spPr/>
        <p:txBody>
          <a:bodyPr/>
          <a:lstStyle/>
          <a:p>
            <a:pPr lvl="0"/>
            <a:r>
              <a:rPr lang="en-US" dirty="0" smtClean="0">
                <a:latin typeface="+mn-lt"/>
              </a:rPr>
              <a:t>Prevent malicious attacks, protect student information, ensure compliance</a:t>
            </a:r>
          </a:p>
        </p:txBody>
      </p:sp>
      <p:sp>
        <p:nvSpPr>
          <p:cNvPr id="2" name="Title 1"/>
          <p:cNvSpPr>
            <a:spLocks noGrp="1"/>
          </p:cNvSpPr>
          <p:nvPr>
            <p:ph type="title"/>
          </p:nvPr>
        </p:nvSpPr>
        <p:spPr/>
        <p:txBody>
          <a:bodyPr/>
          <a:lstStyle/>
          <a:p>
            <a:r>
              <a:rPr lang="en-US" dirty="0" smtClean="0">
                <a:latin typeface="+mj-lt"/>
              </a:rPr>
              <a:t>Security at the network edge</a:t>
            </a:r>
            <a:endParaRPr lang="en-US" dirty="0">
              <a:latin typeface="+mj-lt"/>
            </a:endParaRPr>
          </a:p>
        </p:txBody>
      </p:sp>
      <p:sp>
        <p:nvSpPr>
          <p:cNvPr id="33" name="Text Placeholder 32"/>
          <p:cNvSpPr>
            <a:spLocks noGrp="1"/>
          </p:cNvSpPr>
          <p:nvPr>
            <p:ph type="body" sz="quarter" idx="14"/>
          </p:nvPr>
        </p:nvSpPr>
        <p:spPr>
          <a:xfrm>
            <a:off x="3168773" y="1268712"/>
            <a:ext cx="5300719" cy="2788998"/>
          </a:xfrm>
        </p:spPr>
        <p:txBody>
          <a:bodyPr>
            <a:normAutofit fontScale="85000" lnSpcReduction="10000"/>
          </a:bodyPr>
          <a:lstStyle/>
          <a:p>
            <a:pPr>
              <a:spcBef>
                <a:spcPts val="1200"/>
              </a:spcBef>
            </a:pPr>
            <a:r>
              <a:rPr lang="en-US" dirty="0" smtClean="0">
                <a:latin typeface="+mn-lt"/>
              </a:rPr>
              <a:t>In-depth security including 802.1X authentication, WPA2 encryption – only allow authorized users on the network</a:t>
            </a:r>
          </a:p>
          <a:p>
            <a:pPr>
              <a:spcBef>
                <a:spcPts val="1200"/>
              </a:spcBef>
            </a:pPr>
            <a:r>
              <a:rPr lang="en-US" dirty="0" smtClean="0">
                <a:latin typeface="+mn-lt"/>
              </a:rPr>
              <a:t>Wireless IDS/IPS for continuous vulnerability protection , rogue detection and comprehensive compliance reporting (PCI)</a:t>
            </a:r>
          </a:p>
          <a:p>
            <a:pPr>
              <a:spcBef>
                <a:spcPts val="1200"/>
              </a:spcBef>
            </a:pPr>
            <a:r>
              <a:rPr lang="en-US" dirty="0" smtClean="0">
                <a:latin typeface="+mn-lt"/>
              </a:rPr>
              <a:t>Highly accurate threat classification eliminates false positives</a:t>
            </a:r>
          </a:p>
          <a:p>
            <a:pPr>
              <a:spcBef>
                <a:spcPts val="1200"/>
              </a:spcBef>
            </a:pPr>
            <a:r>
              <a:rPr lang="en-US" dirty="0" smtClean="0">
                <a:latin typeface="+mn-lt"/>
              </a:rPr>
              <a:t>Access control segregates guest high-speed Internet traffic from backbone network </a:t>
            </a:r>
          </a:p>
          <a:p>
            <a:pPr>
              <a:spcBef>
                <a:spcPts val="1200"/>
              </a:spcBef>
            </a:pPr>
            <a:r>
              <a:rPr lang="en-US" dirty="0" smtClean="0">
                <a:latin typeface="+mn-lt"/>
              </a:rPr>
              <a:t>Wireless scanning does not interfere with voice communication</a:t>
            </a:r>
          </a:p>
        </p:txBody>
      </p:sp>
      <p:grpSp>
        <p:nvGrpSpPr>
          <p:cNvPr id="6" name="Group 32"/>
          <p:cNvGrpSpPr/>
          <p:nvPr/>
        </p:nvGrpSpPr>
        <p:grpSpPr>
          <a:xfrm>
            <a:off x="593981" y="3449610"/>
            <a:ext cx="1935740" cy="1171630"/>
            <a:chOff x="593981" y="3449610"/>
            <a:chExt cx="1935740" cy="1171630"/>
          </a:xfrm>
        </p:grpSpPr>
        <p:grpSp>
          <p:nvGrpSpPr>
            <p:cNvPr id="7" name="Group 252"/>
            <p:cNvGrpSpPr/>
            <p:nvPr/>
          </p:nvGrpSpPr>
          <p:grpSpPr>
            <a:xfrm>
              <a:off x="668709" y="3449610"/>
              <a:ext cx="1861012" cy="341633"/>
              <a:chOff x="9133532" y="-572892"/>
              <a:chExt cx="1861012" cy="455510"/>
            </a:xfrm>
          </p:grpSpPr>
          <p:sp>
            <p:nvSpPr>
              <p:cNvPr id="23" name="Rectangle 22"/>
              <p:cNvSpPr/>
              <p:nvPr/>
            </p:nvSpPr>
            <p:spPr>
              <a:xfrm>
                <a:off x="9133532" y="-474923"/>
                <a:ext cx="1758770" cy="318829"/>
              </a:xfrm>
              <a:prstGeom prst="rect">
                <a:avLst/>
              </a:prstGeom>
              <a:gradFill flip="none" rotWithShape="1">
                <a:gsLst>
                  <a:gs pos="0">
                    <a:schemeClr val="accent1">
                      <a:shade val="30000"/>
                      <a:satMod val="115000"/>
                      <a:alpha val="0"/>
                    </a:schemeClr>
                  </a:gs>
                  <a:gs pos="50000">
                    <a:schemeClr val="accent1">
                      <a:shade val="67500"/>
                      <a:satMod val="115000"/>
                      <a:alpha val="44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a:solidFill>
                    <a:srgbClr val="FFFFFF"/>
                  </a:solidFill>
                </a:endParaRPr>
              </a:p>
            </p:txBody>
          </p:sp>
          <p:sp>
            <p:nvSpPr>
              <p:cNvPr id="24" name="TextBox 96"/>
              <p:cNvSpPr txBox="1">
                <a:spLocks noChangeArrowheads="1"/>
              </p:cNvSpPr>
              <p:nvPr/>
            </p:nvSpPr>
            <p:spPr bwMode="auto">
              <a:xfrm>
                <a:off x="9230004" y="-359857"/>
                <a:ext cx="1355564" cy="115066"/>
              </a:xfrm>
              <a:prstGeom prst="rect">
                <a:avLst/>
              </a:prstGeom>
              <a:noFill/>
              <a:ln w="9525">
                <a:noFill/>
                <a:miter lim="800000"/>
                <a:headEnd/>
                <a:tailEnd/>
              </a:ln>
            </p:spPr>
            <p:txBody>
              <a:bodyPr lIns="0" tIns="0" rIns="0" bIns="0" anchor="ctr"/>
              <a:lstStyle/>
              <a:p>
                <a:pPr algn="r" eaLnBrk="0" hangingPunct="0">
                  <a:lnSpc>
                    <a:spcPct val="90000"/>
                  </a:lnSpc>
                </a:pPr>
                <a:r>
                  <a:rPr lang="en-US" sz="1200" b="1" dirty="0" smtClean="0">
                    <a:ea typeface="ＭＳ Ｐゴシック" pitchFamily="34" charset="-128"/>
                  </a:rPr>
                  <a:t>Encrypted</a:t>
                </a:r>
                <a:endParaRPr lang="en-US" sz="1200" b="1" dirty="0">
                  <a:ea typeface="ＭＳ Ｐゴシック" pitchFamily="34" charset="-128"/>
                </a:endParaRPr>
              </a:p>
            </p:txBody>
          </p:sp>
          <p:grpSp>
            <p:nvGrpSpPr>
              <p:cNvPr id="8" name="Group 105"/>
              <p:cNvGrpSpPr>
                <a:grpSpLocks/>
              </p:cNvGrpSpPr>
              <p:nvPr/>
            </p:nvGrpSpPr>
            <p:grpSpPr bwMode="auto">
              <a:xfrm>
                <a:off x="10692758" y="-572892"/>
                <a:ext cx="301786" cy="455510"/>
                <a:chOff x="5852595" y="5175730"/>
                <a:chExt cx="388035" cy="602545"/>
              </a:xfrm>
            </p:grpSpPr>
            <p:sp>
              <p:nvSpPr>
                <p:cNvPr id="26" name="Rectangle 25"/>
                <p:cNvSpPr/>
                <p:nvPr/>
              </p:nvSpPr>
              <p:spPr>
                <a:xfrm>
                  <a:off x="5905499" y="5372100"/>
                  <a:ext cx="295275" cy="29527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a:solidFill>
                      <a:srgbClr val="FFFFFF"/>
                    </a:solidFill>
                  </a:endParaRPr>
                </a:p>
              </p:txBody>
            </p:sp>
            <p:sp>
              <p:nvSpPr>
                <p:cNvPr id="27" name="TextBox 26"/>
                <p:cNvSpPr txBox="1"/>
                <p:nvPr/>
              </p:nvSpPr>
              <p:spPr>
                <a:xfrm>
                  <a:off x="5852595" y="5175730"/>
                  <a:ext cx="388035" cy="602545"/>
                </a:xfrm>
                <a:prstGeom prst="rect">
                  <a:avLst/>
                </a:prstGeom>
                <a:noFill/>
              </p:spPr>
              <p:txBody>
                <a:bodyPr>
                  <a:spAutoFit/>
                </a:bodyPr>
                <a:lstStyle/>
                <a:p>
                  <a:pPr eaLnBrk="0" hangingPunct="0">
                    <a:lnSpc>
                      <a:spcPct val="90000"/>
                    </a:lnSpc>
                    <a:defRPr/>
                  </a:pPr>
                  <a:r>
                    <a:rPr lang="en-US" b="1" dirty="0">
                      <a:solidFill>
                        <a:srgbClr val="FFFFFF"/>
                      </a:solidFill>
                      <a:effectLst>
                        <a:outerShdw blurRad="50800" dist="38100" dir="2700000" algn="tl" rotWithShape="0">
                          <a:prstClr val="black">
                            <a:alpha val="40000"/>
                          </a:prstClr>
                        </a:outerShdw>
                      </a:effectLst>
                      <a:latin typeface="Arial"/>
                      <a:cs typeface="+mn-cs"/>
                      <a:sym typeface="Wingdings"/>
                    </a:rPr>
                    <a:t></a:t>
                  </a:r>
                  <a:endParaRPr lang="en-US" b="1" dirty="0">
                    <a:solidFill>
                      <a:srgbClr val="FFFFFF"/>
                    </a:solidFill>
                    <a:effectLst>
                      <a:outerShdw blurRad="50800" dist="38100" dir="2700000" algn="tl" rotWithShape="0">
                        <a:prstClr val="black">
                          <a:alpha val="40000"/>
                        </a:prstClr>
                      </a:outerShdw>
                    </a:effectLst>
                    <a:latin typeface="Arial"/>
                    <a:cs typeface="+mn-cs"/>
                  </a:endParaRPr>
                </a:p>
              </p:txBody>
            </p:sp>
          </p:grpSp>
        </p:grpSp>
        <p:grpSp>
          <p:nvGrpSpPr>
            <p:cNvPr id="9" name="Group 252"/>
            <p:cNvGrpSpPr/>
            <p:nvPr/>
          </p:nvGrpSpPr>
          <p:grpSpPr>
            <a:xfrm>
              <a:off x="664651" y="4279608"/>
              <a:ext cx="1865070" cy="341632"/>
              <a:chOff x="9133532" y="-559791"/>
              <a:chExt cx="1865070" cy="455508"/>
            </a:xfrm>
          </p:grpSpPr>
          <p:sp>
            <p:nvSpPr>
              <p:cNvPr id="18" name="Rectangle 17"/>
              <p:cNvSpPr/>
              <p:nvPr/>
            </p:nvSpPr>
            <p:spPr>
              <a:xfrm>
                <a:off x="9133532" y="-474922"/>
                <a:ext cx="1758770" cy="318828"/>
              </a:xfrm>
              <a:prstGeom prst="rect">
                <a:avLst/>
              </a:prstGeom>
              <a:gradFill flip="none" rotWithShape="1">
                <a:gsLst>
                  <a:gs pos="0">
                    <a:schemeClr val="accent1">
                      <a:shade val="30000"/>
                      <a:satMod val="115000"/>
                      <a:alpha val="0"/>
                    </a:schemeClr>
                  </a:gs>
                  <a:gs pos="50000">
                    <a:schemeClr val="accent1">
                      <a:shade val="67500"/>
                      <a:satMod val="115000"/>
                      <a:alpha val="44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a:solidFill>
                    <a:srgbClr val="FFFFFF"/>
                  </a:solidFill>
                </a:endParaRPr>
              </a:p>
            </p:txBody>
          </p:sp>
          <p:sp>
            <p:nvSpPr>
              <p:cNvPr id="19" name="TextBox 96"/>
              <p:cNvSpPr txBox="1">
                <a:spLocks noChangeArrowheads="1"/>
              </p:cNvSpPr>
              <p:nvPr/>
            </p:nvSpPr>
            <p:spPr bwMode="auto">
              <a:xfrm>
                <a:off x="9230004" y="-359857"/>
                <a:ext cx="1355564" cy="115066"/>
              </a:xfrm>
              <a:prstGeom prst="rect">
                <a:avLst/>
              </a:prstGeom>
              <a:noFill/>
              <a:ln w="9525">
                <a:noFill/>
                <a:miter lim="800000"/>
                <a:headEnd/>
                <a:tailEnd/>
              </a:ln>
            </p:spPr>
            <p:txBody>
              <a:bodyPr lIns="0" tIns="0" rIns="0" bIns="0" anchor="ctr"/>
              <a:lstStyle/>
              <a:p>
                <a:pPr algn="r" eaLnBrk="0" hangingPunct="0">
                  <a:lnSpc>
                    <a:spcPct val="90000"/>
                  </a:lnSpc>
                </a:pPr>
                <a:r>
                  <a:rPr lang="en-US" sz="1200" b="1" dirty="0" smtClean="0">
                    <a:ea typeface="ＭＳ Ｐゴシック" pitchFamily="34" charset="-128"/>
                  </a:rPr>
                  <a:t>Access Control</a:t>
                </a:r>
                <a:endParaRPr lang="en-US" sz="1200" b="1" dirty="0">
                  <a:ea typeface="ＭＳ Ｐゴシック" pitchFamily="34" charset="-128"/>
                </a:endParaRPr>
              </a:p>
            </p:txBody>
          </p:sp>
          <p:grpSp>
            <p:nvGrpSpPr>
              <p:cNvPr id="10" name="Group 105"/>
              <p:cNvGrpSpPr>
                <a:grpSpLocks/>
              </p:cNvGrpSpPr>
              <p:nvPr/>
            </p:nvGrpSpPr>
            <p:grpSpPr bwMode="auto">
              <a:xfrm>
                <a:off x="10696816" y="-559791"/>
                <a:ext cx="301786" cy="455508"/>
                <a:chOff x="5857810" y="5193066"/>
                <a:chExt cx="388035" cy="602543"/>
              </a:xfrm>
            </p:grpSpPr>
            <p:sp>
              <p:nvSpPr>
                <p:cNvPr id="21" name="Rectangle 20"/>
                <p:cNvSpPr/>
                <p:nvPr/>
              </p:nvSpPr>
              <p:spPr>
                <a:xfrm>
                  <a:off x="5905499" y="5372100"/>
                  <a:ext cx="295275" cy="29527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a:solidFill>
                      <a:srgbClr val="FFFFFF"/>
                    </a:solidFill>
                  </a:endParaRPr>
                </a:p>
              </p:txBody>
            </p:sp>
            <p:sp>
              <p:nvSpPr>
                <p:cNvPr id="22" name="TextBox 21"/>
                <p:cNvSpPr txBox="1"/>
                <p:nvPr/>
              </p:nvSpPr>
              <p:spPr>
                <a:xfrm>
                  <a:off x="5857810" y="5193066"/>
                  <a:ext cx="388035" cy="602543"/>
                </a:xfrm>
                <a:prstGeom prst="rect">
                  <a:avLst/>
                </a:prstGeom>
                <a:noFill/>
              </p:spPr>
              <p:txBody>
                <a:bodyPr>
                  <a:spAutoFit/>
                </a:bodyPr>
                <a:lstStyle/>
                <a:p>
                  <a:pPr eaLnBrk="0" hangingPunct="0">
                    <a:lnSpc>
                      <a:spcPct val="90000"/>
                    </a:lnSpc>
                    <a:defRPr/>
                  </a:pPr>
                  <a:r>
                    <a:rPr lang="en-US" b="1" dirty="0">
                      <a:solidFill>
                        <a:srgbClr val="FFFFFF"/>
                      </a:solidFill>
                      <a:effectLst>
                        <a:outerShdw blurRad="50800" dist="38100" dir="2700000" algn="tl" rotWithShape="0">
                          <a:prstClr val="black">
                            <a:alpha val="40000"/>
                          </a:prstClr>
                        </a:outerShdw>
                      </a:effectLst>
                      <a:latin typeface="Arial"/>
                      <a:cs typeface="+mn-cs"/>
                      <a:sym typeface="Wingdings"/>
                    </a:rPr>
                    <a:t></a:t>
                  </a:r>
                  <a:endParaRPr lang="en-US" b="1" dirty="0">
                    <a:solidFill>
                      <a:srgbClr val="FFFFFF"/>
                    </a:solidFill>
                    <a:effectLst>
                      <a:outerShdw blurRad="50800" dist="38100" dir="2700000" algn="tl" rotWithShape="0">
                        <a:prstClr val="black">
                          <a:alpha val="40000"/>
                        </a:prstClr>
                      </a:outerShdw>
                    </a:effectLst>
                    <a:latin typeface="Arial"/>
                    <a:cs typeface="+mn-cs"/>
                  </a:endParaRPr>
                </a:p>
              </p:txBody>
            </p:sp>
          </p:grpSp>
        </p:grpSp>
        <p:grpSp>
          <p:nvGrpSpPr>
            <p:cNvPr id="11" name="Group 252"/>
            <p:cNvGrpSpPr/>
            <p:nvPr/>
          </p:nvGrpSpPr>
          <p:grpSpPr>
            <a:xfrm>
              <a:off x="593981" y="3864610"/>
              <a:ext cx="1935740" cy="341632"/>
              <a:chOff x="9059084" y="-559790"/>
              <a:chExt cx="1935740" cy="455508"/>
            </a:xfrm>
          </p:grpSpPr>
          <p:sp>
            <p:nvSpPr>
              <p:cNvPr id="13" name="Rectangle 12"/>
              <p:cNvSpPr/>
              <p:nvPr/>
            </p:nvSpPr>
            <p:spPr>
              <a:xfrm>
                <a:off x="9059084" y="-474923"/>
                <a:ext cx="1833217" cy="318828"/>
              </a:xfrm>
              <a:prstGeom prst="rect">
                <a:avLst/>
              </a:prstGeom>
              <a:gradFill flip="none" rotWithShape="1">
                <a:gsLst>
                  <a:gs pos="0">
                    <a:schemeClr val="accent1">
                      <a:shade val="30000"/>
                      <a:satMod val="115000"/>
                      <a:alpha val="0"/>
                    </a:schemeClr>
                  </a:gs>
                  <a:gs pos="50000">
                    <a:schemeClr val="accent1">
                      <a:shade val="67500"/>
                      <a:satMod val="115000"/>
                      <a:alpha val="44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a:solidFill>
                    <a:srgbClr val="FFFFFF"/>
                  </a:solidFill>
                </a:endParaRPr>
              </a:p>
            </p:txBody>
          </p:sp>
          <p:sp>
            <p:nvSpPr>
              <p:cNvPr id="14" name="TextBox 96"/>
              <p:cNvSpPr txBox="1">
                <a:spLocks noChangeArrowheads="1"/>
              </p:cNvSpPr>
              <p:nvPr/>
            </p:nvSpPr>
            <p:spPr bwMode="auto">
              <a:xfrm>
                <a:off x="9230004" y="-359857"/>
                <a:ext cx="1355564" cy="115066"/>
              </a:xfrm>
              <a:prstGeom prst="rect">
                <a:avLst/>
              </a:prstGeom>
              <a:noFill/>
              <a:ln w="9525">
                <a:noFill/>
                <a:miter lim="800000"/>
                <a:headEnd/>
                <a:tailEnd/>
              </a:ln>
            </p:spPr>
            <p:txBody>
              <a:bodyPr lIns="0" tIns="0" rIns="0" bIns="0" anchor="ctr"/>
              <a:lstStyle/>
              <a:p>
                <a:pPr algn="r" eaLnBrk="0" hangingPunct="0">
                  <a:lnSpc>
                    <a:spcPct val="90000"/>
                  </a:lnSpc>
                </a:pPr>
                <a:r>
                  <a:rPr lang="en-US" sz="1200" b="1" dirty="0" smtClean="0">
                    <a:ea typeface="ＭＳ Ｐゴシック" pitchFamily="34" charset="-128"/>
                  </a:rPr>
                  <a:t>Threat Control</a:t>
                </a:r>
                <a:endParaRPr lang="en-US" sz="1200" b="1" dirty="0">
                  <a:ea typeface="ＭＳ Ｐゴシック" pitchFamily="34" charset="-128"/>
                </a:endParaRPr>
              </a:p>
            </p:txBody>
          </p:sp>
          <p:grpSp>
            <p:nvGrpSpPr>
              <p:cNvPr id="12" name="Group 105"/>
              <p:cNvGrpSpPr>
                <a:grpSpLocks/>
              </p:cNvGrpSpPr>
              <p:nvPr/>
            </p:nvGrpSpPr>
            <p:grpSpPr bwMode="auto">
              <a:xfrm>
                <a:off x="10693038" y="-559790"/>
                <a:ext cx="301786" cy="455508"/>
                <a:chOff x="5852953" y="5193066"/>
                <a:chExt cx="388035" cy="602543"/>
              </a:xfrm>
            </p:grpSpPr>
            <p:sp>
              <p:nvSpPr>
                <p:cNvPr id="16" name="Rectangle 15"/>
                <p:cNvSpPr/>
                <p:nvPr/>
              </p:nvSpPr>
              <p:spPr>
                <a:xfrm>
                  <a:off x="5905499" y="5372100"/>
                  <a:ext cx="295275" cy="29527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90000"/>
                    </a:lnSpc>
                    <a:defRPr/>
                  </a:pPr>
                  <a:endParaRPr lang="en-US">
                    <a:solidFill>
                      <a:srgbClr val="FFFFFF"/>
                    </a:solidFill>
                  </a:endParaRPr>
                </a:p>
              </p:txBody>
            </p:sp>
            <p:sp>
              <p:nvSpPr>
                <p:cNvPr id="17" name="TextBox 16"/>
                <p:cNvSpPr txBox="1"/>
                <p:nvPr/>
              </p:nvSpPr>
              <p:spPr>
                <a:xfrm>
                  <a:off x="5852953" y="5193066"/>
                  <a:ext cx="388035" cy="602543"/>
                </a:xfrm>
                <a:prstGeom prst="rect">
                  <a:avLst/>
                </a:prstGeom>
                <a:noFill/>
              </p:spPr>
              <p:txBody>
                <a:bodyPr>
                  <a:spAutoFit/>
                </a:bodyPr>
                <a:lstStyle/>
                <a:p>
                  <a:pPr eaLnBrk="0" hangingPunct="0">
                    <a:lnSpc>
                      <a:spcPct val="90000"/>
                    </a:lnSpc>
                    <a:defRPr/>
                  </a:pPr>
                  <a:r>
                    <a:rPr lang="en-US" b="1" dirty="0">
                      <a:solidFill>
                        <a:srgbClr val="FFFFFF"/>
                      </a:solidFill>
                      <a:effectLst>
                        <a:outerShdw blurRad="50800" dist="38100" dir="2700000" algn="tl" rotWithShape="0">
                          <a:prstClr val="black">
                            <a:alpha val="40000"/>
                          </a:prstClr>
                        </a:outerShdw>
                      </a:effectLst>
                      <a:latin typeface="Arial"/>
                      <a:cs typeface="+mn-cs"/>
                      <a:sym typeface="Wingdings"/>
                    </a:rPr>
                    <a:t></a:t>
                  </a:r>
                  <a:endParaRPr lang="en-US" b="1" dirty="0">
                    <a:solidFill>
                      <a:srgbClr val="FFFFFF"/>
                    </a:solidFill>
                    <a:effectLst>
                      <a:outerShdw blurRad="50800" dist="38100" dir="2700000" algn="tl" rotWithShape="0">
                        <a:prstClr val="black">
                          <a:alpha val="40000"/>
                        </a:prstClr>
                      </a:outerShdw>
                    </a:effectLst>
                    <a:latin typeface="Arial"/>
                    <a:cs typeface="+mn-cs"/>
                  </a:endParaRPr>
                </a:p>
              </p:txBody>
            </p:sp>
          </p:grpSp>
        </p:grpSp>
      </p:grpSp>
      <p:sp>
        <p:nvSpPr>
          <p:cNvPr id="28" name="Rectangle 27"/>
          <p:cNvSpPr/>
          <p:nvPr/>
        </p:nvSpPr>
        <p:spPr>
          <a:xfrm>
            <a:off x="2592206" y="3879969"/>
            <a:ext cx="6047369" cy="355482"/>
          </a:xfrm>
          <a:prstGeom prst="rect">
            <a:avLst/>
          </a:prstGeom>
        </p:spPr>
        <p:txBody>
          <a:bodyPr wrap="square">
            <a:spAutoFit/>
          </a:bodyPr>
          <a:lstStyle/>
          <a:p>
            <a:pPr marL="182880" indent="-182880" algn="ctr" defTabSz="814388" eaLnBrk="0" hangingPunct="0">
              <a:lnSpc>
                <a:spcPct val="95000"/>
              </a:lnSpc>
              <a:spcBef>
                <a:spcPts val="500"/>
              </a:spcBef>
              <a:buClr>
                <a:srgbClr val="00B0F0"/>
              </a:buClr>
              <a:buSzPct val="125000"/>
            </a:pPr>
            <a:r>
              <a:rPr lang="en-US" b="1" dirty="0" smtClean="0">
                <a:solidFill>
                  <a:schemeClr val="accent4"/>
                </a:solidFill>
                <a:effectLst/>
              </a:rPr>
              <a:t>PCI compliance for payments &amp; campus debit cards</a:t>
            </a:r>
          </a:p>
        </p:txBody>
      </p:sp>
    </p:spTree>
    <p:extLst>
      <p:ext uri="{BB962C8B-B14F-4D97-AF65-F5344CB8AC3E}">
        <p14:creationId xmlns:p14="http://schemas.microsoft.com/office/powerpoint/2010/main" val="7942000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Education challenges</a:t>
            </a:r>
          </a:p>
        </p:txBody>
      </p:sp>
      <p:grpSp>
        <p:nvGrpSpPr>
          <p:cNvPr id="15" name="Group 14"/>
          <p:cNvGrpSpPr/>
          <p:nvPr/>
        </p:nvGrpSpPr>
        <p:grpSpPr>
          <a:xfrm>
            <a:off x="366575" y="1053845"/>
            <a:ext cx="8364731" cy="3065542"/>
            <a:chOff x="366574" y="940556"/>
            <a:chExt cx="9583154" cy="3512075"/>
          </a:xfrm>
        </p:grpSpPr>
        <p:pic>
          <p:nvPicPr>
            <p:cNvPr id="5" name="Picture 2" descr="C:\Prabhu\Jobs\New IVL Images\IVL\G9005208052008_JPG_P.jpg"/>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366576" y="940556"/>
              <a:ext cx="1674448" cy="1114895"/>
            </a:xfrm>
            <a:prstGeom prst="rect">
              <a:avLst/>
            </a:prstGeom>
            <a:noFill/>
            <a:ln>
              <a:noFill/>
            </a:ln>
          </p:spPr>
        </p:pic>
        <p:pic>
          <p:nvPicPr>
            <p:cNvPr id="8" name="Picture 7" descr="iStock_000012421954Small.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6574" y="2139204"/>
              <a:ext cx="1678014" cy="1114779"/>
            </a:xfrm>
            <a:prstGeom prst="rect">
              <a:avLst/>
            </a:prstGeom>
          </p:spPr>
        </p:pic>
        <p:pic>
          <p:nvPicPr>
            <p:cNvPr id="9" name="Picture 5" descr="C:\Prabhu\Jobs\New IVL Images\IVL\G5861003112006_JPG_P.jpg"/>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366574" y="3337736"/>
              <a:ext cx="1678013" cy="1114895"/>
            </a:xfrm>
            <a:prstGeom prst="rect">
              <a:avLst/>
            </a:prstGeom>
            <a:noFill/>
            <a:ln>
              <a:noFill/>
            </a:ln>
          </p:spPr>
        </p:pic>
        <p:sp>
          <p:nvSpPr>
            <p:cNvPr id="10" name="Rectangle 9"/>
            <p:cNvSpPr/>
            <p:nvPr/>
          </p:nvSpPr>
          <p:spPr>
            <a:xfrm>
              <a:off x="2108089" y="940556"/>
              <a:ext cx="7841639" cy="111556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tIns="45720" rtlCol="0" anchor="ctr"/>
            <a:lstStyle/>
            <a:p>
              <a:pPr>
                <a:lnSpc>
                  <a:spcPct val="85000"/>
                </a:lnSpc>
              </a:pPr>
              <a:r>
                <a:rPr lang="en-US" sz="2400" dirty="0" smtClean="0">
                  <a:solidFill>
                    <a:prstClr val="white"/>
                  </a:solidFill>
                  <a:latin typeface="+mj-lt"/>
                </a:rPr>
                <a:t>Increase quality time teachers spend with students</a:t>
              </a:r>
            </a:p>
          </p:txBody>
        </p:sp>
        <p:sp>
          <p:nvSpPr>
            <p:cNvPr id="11" name="Rectangle 10"/>
            <p:cNvSpPr/>
            <p:nvPr/>
          </p:nvSpPr>
          <p:spPr>
            <a:xfrm>
              <a:off x="2108089" y="2138531"/>
              <a:ext cx="7841639" cy="111556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tIns="45720" rtlCol="0" anchor="ctr"/>
            <a:lstStyle/>
            <a:p>
              <a:pPr>
                <a:lnSpc>
                  <a:spcPct val="85000"/>
                </a:lnSpc>
              </a:pPr>
              <a:r>
                <a:rPr lang="en-US" sz="2400" dirty="0" smtClean="0">
                  <a:solidFill>
                    <a:prstClr val="white"/>
                  </a:solidFill>
                  <a:latin typeface="+mj-lt"/>
                </a:rPr>
                <a:t>Maximize limited teaching resources</a:t>
              </a:r>
            </a:p>
          </p:txBody>
        </p:sp>
        <p:sp>
          <p:nvSpPr>
            <p:cNvPr id="12" name="Rectangle 11"/>
            <p:cNvSpPr/>
            <p:nvPr/>
          </p:nvSpPr>
          <p:spPr>
            <a:xfrm>
              <a:off x="2108089" y="3337063"/>
              <a:ext cx="7841639" cy="111556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tIns="45720" rtlCol="0" anchor="ctr"/>
            <a:lstStyle/>
            <a:p>
              <a:pPr>
                <a:lnSpc>
                  <a:spcPct val="85000"/>
                </a:lnSpc>
              </a:pPr>
              <a:r>
                <a:rPr lang="en-US" sz="2400" dirty="0" smtClean="0">
                  <a:solidFill>
                    <a:prstClr val="white"/>
                  </a:solidFill>
                  <a:latin typeface="+mj-lt"/>
                </a:rPr>
                <a:t>Reduce cost while increasing access to technology</a:t>
              </a:r>
            </a:p>
          </p:txBody>
        </p:sp>
      </p:grpSp>
    </p:spTree>
    <p:extLst>
      <p:ext uri="{BB962C8B-B14F-4D97-AF65-F5344CB8AC3E}">
        <p14:creationId xmlns:p14="http://schemas.microsoft.com/office/powerpoint/2010/main" val="291400714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331469" y="235063"/>
            <a:ext cx="8460105" cy="861774"/>
          </a:xfrm>
        </p:spPr>
        <p:txBody>
          <a:bodyPr/>
          <a:lstStyle/>
          <a:p>
            <a:r>
              <a:rPr lang="en-US" dirty="0" smtClean="0"/>
              <a:t>One network, one tool, one view</a:t>
            </a:r>
            <a:br>
              <a:rPr lang="en-US" dirty="0" smtClean="0"/>
            </a:br>
            <a:endParaRPr lang="en-US" dirty="0"/>
          </a:p>
        </p:txBody>
      </p:sp>
      <p:sp>
        <p:nvSpPr>
          <p:cNvPr id="31" name="Content Placeholder 30"/>
          <p:cNvSpPr>
            <a:spLocks noGrp="1"/>
          </p:cNvSpPr>
          <p:nvPr>
            <p:ph type="body" sz="quarter" idx="14"/>
          </p:nvPr>
        </p:nvSpPr>
        <p:spPr>
          <a:xfrm>
            <a:off x="4151214" y="1182871"/>
            <a:ext cx="4305399" cy="3259655"/>
          </a:xfrm>
        </p:spPr>
        <p:txBody>
          <a:bodyPr>
            <a:normAutofit/>
          </a:bodyPr>
          <a:lstStyle/>
          <a:p>
            <a:r>
              <a:rPr lang="en-US" dirty="0" smtClean="0">
                <a:latin typeface="+mn-lt"/>
              </a:rPr>
              <a:t>Faster time to service</a:t>
            </a:r>
          </a:p>
          <a:p>
            <a:pPr lvl="2"/>
            <a:r>
              <a:rPr lang="en-US" sz="1600" dirty="0" smtClean="0">
                <a:latin typeface="+mn-lt"/>
              </a:rPr>
              <a:t>Templates expedite provisioning and deployment</a:t>
            </a:r>
          </a:p>
          <a:p>
            <a:pPr lvl="2"/>
            <a:r>
              <a:rPr lang="en-US" sz="1600" dirty="0" smtClean="0">
                <a:latin typeface="+mn-lt"/>
              </a:rPr>
              <a:t>Configure multiple access points centrally</a:t>
            </a:r>
          </a:p>
          <a:p>
            <a:pPr>
              <a:spcBef>
                <a:spcPts val="600"/>
              </a:spcBef>
            </a:pPr>
            <a:r>
              <a:rPr lang="en-US" dirty="0" smtClean="0">
                <a:latin typeface="+mn-lt"/>
              </a:rPr>
              <a:t>Greater network visibility</a:t>
            </a:r>
          </a:p>
          <a:p>
            <a:pPr lvl="2"/>
            <a:r>
              <a:rPr lang="en-US" sz="1600" dirty="0" smtClean="0">
                <a:latin typeface="+mn-lt"/>
              </a:rPr>
              <a:t>Instant access to status of hundreds of wired/wireless devices from a single screen</a:t>
            </a:r>
          </a:p>
          <a:p>
            <a:pPr lvl="2"/>
            <a:r>
              <a:rPr lang="en-US" sz="1600" dirty="0" smtClean="0">
                <a:latin typeface="+mn-lt"/>
              </a:rPr>
              <a:t>Tracks wireless device status, network performance, and user connections for up to 2,500 devices</a:t>
            </a:r>
          </a:p>
          <a:p>
            <a:pPr lvl="2"/>
            <a:r>
              <a:rPr lang="en-US" sz="1600" dirty="0" smtClean="0">
                <a:latin typeface="+mn-lt"/>
              </a:rPr>
              <a:t>Plug-in to HP software</a:t>
            </a:r>
          </a:p>
          <a:p>
            <a:pPr lvl="2"/>
            <a:r>
              <a:rPr lang="en-US" sz="1600" dirty="0" smtClean="0">
                <a:latin typeface="+mn-lt"/>
              </a:rPr>
              <a:t>Mobility Manager is a plug-in to PCM+</a:t>
            </a:r>
            <a:endParaRPr lang="en-US" sz="1600" dirty="0">
              <a:latin typeface="+mn-lt"/>
            </a:endParaRPr>
          </a:p>
        </p:txBody>
      </p:sp>
      <p:pic>
        <p:nvPicPr>
          <p:cNvPr id="42" name="Picture 2"/>
          <p:cNvPicPr>
            <a:picLocks noChangeAspect="1" noChangeArrowheads="1"/>
          </p:cNvPicPr>
          <p:nvPr/>
        </p:nvPicPr>
        <p:blipFill>
          <a:blip r:embed="rId2" cstate="print"/>
          <a:srcRect/>
          <a:stretch>
            <a:fillRect/>
          </a:stretch>
        </p:blipFill>
        <p:spPr bwMode="auto">
          <a:xfrm>
            <a:off x="432614" y="1145538"/>
            <a:ext cx="2926080" cy="1920248"/>
          </a:xfrm>
          <a:prstGeom prst="rect">
            <a:avLst/>
          </a:prstGeom>
          <a:solidFill>
            <a:srgbClr val="FFFFFF">
              <a:shade val="85000"/>
            </a:srgbClr>
          </a:solidFill>
          <a:ln w="22225">
            <a:noFill/>
          </a:ln>
          <a:effectLst>
            <a:outerShdw blurRad="127000" dist="127000" dir="2700000" algn="tl" rotWithShape="0">
              <a:prstClr val="black">
                <a:alpha val="40000"/>
              </a:prstClr>
            </a:outerShdw>
          </a:effectLst>
        </p:spPr>
      </p:pic>
      <p:pic>
        <p:nvPicPr>
          <p:cNvPr id="43"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87507" y="2301833"/>
            <a:ext cx="2926080" cy="1652091"/>
          </a:xfrm>
          <a:prstGeom prst="rect">
            <a:avLst/>
          </a:prstGeom>
          <a:ln w="22225">
            <a:noFill/>
          </a:ln>
          <a:effectLst>
            <a:outerShdw blurRad="127000" dist="1270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p:nvPr/>
        </p:nvSpPr>
        <p:spPr>
          <a:xfrm>
            <a:off x="738390" y="4008033"/>
            <a:ext cx="2677456" cy="276999"/>
          </a:xfrm>
          <a:prstGeom prst="rect">
            <a:avLst/>
          </a:prstGeom>
          <a:noFill/>
        </p:spPr>
        <p:txBody>
          <a:bodyPr wrap="square" rtlCol="0">
            <a:spAutoFit/>
          </a:bodyPr>
          <a:lstStyle/>
          <a:p>
            <a:pPr algn="ctr"/>
            <a:r>
              <a:rPr lang="en-US" sz="1200" b="1" dirty="0" smtClean="0">
                <a:latin typeface="+mj-lt"/>
              </a:rPr>
              <a:t>Mobility Manager v3.10</a:t>
            </a:r>
          </a:p>
        </p:txBody>
      </p:sp>
      <p:sp>
        <p:nvSpPr>
          <p:cNvPr id="14" name="Footer Placeholder 30"/>
          <p:cNvSpPr txBox="1">
            <a:spLocks/>
          </p:cNvSpPr>
          <p:nvPr/>
        </p:nvSpPr>
        <p:spPr bwMode="gray">
          <a:xfrm>
            <a:off x="4183582" y="4710507"/>
            <a:ext cx="1343278" cy="185174"/>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smtClean="0">
                <a:ln>
                  <a:noFill/>
                </a:ln>
                <a:solidFill>
                  <a:schemeClr val="accent5"/>
                </a:solidFill>
                <a:effectLst/>
                <a:uLnTx/>
                <a:uFillTx/>
                <a:latin typeface="+mn-lt"/>
                <a:ea typeface="+mn-ea"/>
                <a:cs typeface="+mn-cs"/>
              </a:rPr>
              <a:t>HP Confidential</a:t>
            </a:r>
            <a:endParaRPr kumimoji="0" lang="en-US" sz="700" b="0" i="0" u="none" strike="noStrike" kern="1200" cap="none" spc="0" normalizeH="0" baseline="0" noProof="0" dirty="0">
              <a:ln>
                <a:noFill/>
              </a:ln>
              <a:solidFill>
                <a:schemeClr val="accent5"/>
              </a:solidFill>
              <a:effectLst/>
              <a:uLnTx/>
              <a:uFillTx/>
              <a:latin typeface="+mn-lt"/>
              <a:ea typeface="+mn-ea"/>
              <a:cs typeface="+mn-cs"/>
            </a:endParaRPr>
          </a:p>
        </p:txBody>
      </p:sp>
    </p:spTree>
    <p:extLst>
      <p:ext uri="{BB962C8B-B14F-4D97-AF65-F5344CB8AC3E}">
        <p14:creationId xmlns:p14="http://schemas.microsoft.com/office/powerpoint/2010/main" val="160930849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Reduce cost while increasing access to technology</a:t>
            </a:r>
            <a:endParaRPr lang="en-US" dirty="0"/>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16050" y="853027"/>
            <a:ext cx="6253319" cy="3818101"/>
          </a:xfrm>
          <a:prstGeom prst="rect">
            <a:avLst/>
          </a:prstGeom>
        </p:spPr>
      </p:pic>
    </p:spTree>
    <p:extLst>
      <p:ext uri="{BB962C8B-B14F-4D97-AF65-F5344CB8AC3E}">
        <p14:creationId xmlns:p14="http://schemas.microsoft.com/office/powerpoint/2010/main" val="200707351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preferRelativeResize="0">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340742" y="1447163"/>
            <a:ext cx="3442017" cy="2217185"/>
          </a:xfrm>
          <a:prstGeom prst="rect">
            <a:avLst/>
          </a:prstGeom>
          <a:noFill/>
          <a:ln w="9525">
            <a:noFill/>
            <a:miter lim="800000"/>
            <a:headEnd/>
            <a:tailEnd/>
          </a:ln>
          <a:effectLst>
            <a:outerShdw blurRad="152400" dist="152400" dir="2700000" algn="tl" rotWithShape="0">
              <a:prstClr val="black">
                <a:alpha val="40000"/>
              </a:prstClr>
            </a:outerShdw>
          </a:effectLst>
        </p:spPr>
      </p:pic>
      <p:sp>
        <p:nvSpPr>
          <p:cNvPr id="9" name="Text Placeholder 8"/>
          <p:cNvSpPr>
            <a:spLocks noGrp="1"/>
          </p:cNvSpPr>
          <p:nvPr>
            <p:ph type="subTitle" idx="1"/>
          </p:nvPr>
        </p:nvSpPr>
        <p:spPr/>
        <p:txBody>
          <a:bodyPr/>
          <a:lstStyle/>
          <a:p>
            <a:r>
              <a:rPr lang="en-US" dirty="0" smtClean="0">
                <a:latin typeface="+mn-lt"/>
              </a:rPr>
              <a:t>LAN like experience</a:t>
            </a:r>
            <a:endParaRPr lang="en-US" dirty="0">
              <a:latin typeface="+mn-lt"/>
            </a:endParaRPr>
          </a:p>
        </p:txBody>
      </p:sp>
      <p:sp>
        <p:nvSpPr>
          <p:cNvPr id="6" name="Title 5"/>
          <p:cNvSpPr>
            <a:spLocks noGrp="1"/>
          </p:cNvSpPr>
          <p:nvPr>
            <p:ph type="title"/>
          </p:nvPr>
        </p:nvSpPr>
        <p:spPr/>
        <p:txBody>
          <a:bodyPr/>
          <a:lstStyle/>
          <a:p>
            <a:r>
              <a:rPr lang="en-US" smtClean="0">
                <a:latin typeface="+mn-lt"/>
              </a:rPr>
              <a:t>FlexBranch revolutionizes the branch office</a:t>
            </a:r>
            <a:endParaRPr lang="en-US" dirty="0">
              <a:latin typeface="+mn-lt"/>
            </a:endParaRPr>
          </a:p>
        </p:txBody>
      </p:sp>
      <p:sp>
        <p:nvSpPr>
          <p:cNvPr id="7" name="Content Placeholder 6"/>
          <p:cNvSpPr>
            <a:spLocks noGrp="1"/>
          </p:cNvSpPr>
          <p:nvPr>
            <p:ph type="body" sz="quarter" idx="14"/>
          </p:nvPr>
        </p:nvSpPr>
        <p:spPr>
          <a:xfrm>
            <a:off x="331200" y="1206879"/>
            <a:ext cx="5770195" cy="3227288"/>
          </a:xfrm>
        </p:spPr>
        <p:txBody>
          <a:bodyPr>
            <a:normAutofit/>
          </a:bodyPr>
          <a:lstStyle/>
          <a:p>
            <a:r>
              <a:rPr lang="en-US" sz="1600" dirty="0" smtClean="0">
                <a:latin typeface="+mn-lt"/>
              </a:rPr>
              <a:t>Simplified branch communications</a:t>
            </a:r>
          </a:p>
          <a:p>
            <a:pPr lvl="2"/>
            <a:r>
              <a:rPr lang="en-US" dirty="0" smtClean="0">
                <a:latin typeface="+mn-lt"/>
              </a:rPr>
              <a:t>Integrated network and applications for simplicity in</a:t>
            </a:r>
            <a:br>
              <a:rPr lang="en-US" dirty="0" smtClean="0">
                <a:latin typeface="+mn-lt"/>
              </a:rPr>
            </a:br>
            <a:r>
              <a:rPr lang="en-US" dirty="0" smtClean="0">
                <a:latin typeface="+mn-lt"/>
              </a:rPr>
              <a:t>service delivery</a:t>
            </a:r>
          </a:p>
          <a:p>
            <a:r>
              <a:rPr lang="en-US" sz="1600" dirty="0" smtClean="0">
                <a:latin typeface="+mn-lt"/>
              </a:rPr>
              <a:t>Converged service orchestration</a:t>
            </a:r>
          </a:p>
          <a:p>
            <a:pPr lvl="2"/>
            <a:r>
              <a:rPr lang="en-US" dirty="0" smtClean="0">
                <a:latin typeface="+mn-lt"/>
              </a:rPr>
              <a:t>Single pane-of-glass management from the edge to the core</a:t>
            </a:r>
          </a:p>
          <a:p>
            <a:r>
              <a:rPr lang="en-US" sz="1600" dirty="0" smtClean="0">
                <a:latin typeface="+mn-lt"/>
              </a:rPr>
              <a:t>Optimized application delivery</a:t>
            </a:r>
          </a:p>
          <a:p>
            <a:pPr lvl="2"/>
            <a:r>
              <a:rPr lang="en-US" dirty="0" smtClean="0">
                <a:latin typeface="+mn-lt"/>
              </a:rPr>
              <a:t>Accelerated WAN and cloud access and optimized</a:t>
            </a:r>
            <a:br>
              <a:rPr lang="en-US" dirty="0" smtClean="0">
                <a:latin typeface="+mn-lt"/>
              </a:rPr>
            </a:br>
            <a:r>
              <a:rPr lang="en-US" dirty="0" smtClean="0">
                <a:latin typeface="+mn-lt"/>
              </a:rPr>
              <a:t>local applications</a:t>
            </a:r>
          </a:p>
          <a:p>
            <a:r>
              <a:rPr lang="en-US" sz="1600" dirty="0" smtClean="0">
                <a:latin typeface="+mn-lt"/>
              </a:rPr>
              <a:t>Pervasive security</a:t>
            </a:r>
          </a:p>
          <a:p>
            <a:pPr lvl="2"/>
            <a:r>
              <a:rPr lang="en-US" dirty="0" smtClean="0">
                <a:latin typeface="+mn-lt"/>
              </a:rPr>
              <a:t>Industry-leading research powers best-in-class threat protection</a:t>
            </a:r>
          </a:p>
          <a:p>
            <a:pPr lvl="2"/>
            <a:r>
              <a:rPr lang="en-US" dirty="0" smtClean="0">
                <a:latin typeface="+mn-lt"/>
              </a:rPr>
              <a:t>Comprehensive identity management and endpoint security</a:t>
            </a:r>
          </a:p>
        </p:txBody>
      </p:sp>
    </p:spTree>
    <p:extLst>
      <p:ext uri="{BB962C8B-B14F-4D97-AF65-F5344CB8AC3E}">
        <p14:creationId xmlns:p14="http://schemas.microsoft.com/office/powerpoint/2010/main" val="221756533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Title 16"/>
          <p:cNvSpPr>
            <a:spLocks noGrp="1"/>
          </p:cNvSpPr>
          <p:nvPr>
            <p:ph type="title"/>
          </p:nvPr>
        </p:nvSpPr>
        <p:spPr/>
        <p:txBody>
          <a:bodyPr/>
          <a:lstStyle/>
          <a:p>
            <a:r>
              <a:rPr lang="en-US" dirty="0" err="1" smtClean="0"/>
              <a:t>FlexBranch</a:t>
            </a:r>
            <a:r>
              <a:rPr lang="en-US" dirty="0" smtClean="0"/>
              <a:t> solution portfolio</a:t>
            </a:r>
          </a:p>
        </p:txBody>
      </p:sp>
      <p:sp>
        <p:nvSpPr>
          <p:cNvPr id="92" name="Parallelogram 91"/>
          <p:cNvSpPr/>
          <p:nvPr/>
        </p:nvSpPr>
        <p:spPr bwMode="gray">
          <a:xfrm>
            <a:off x="351850" y="971525"/>
            <a:ext cx="8145462" cy="3487611"/>
          </a:xfrm>
          <a:prstGeom prst="parallelogram">
            <a:avLst>
              <a:gd name="adj" fmla="val 611"/>
            </a:avLst>
          </a:prstGeom>
          <a:solidFill>
            <a:schemeClr val="accent6"/>
          </a:solidFill>
          <a:ln w="25400" cap="flat" cmpd="sng" algn="ctr">
            <a:noFill/>
            <a:prstDash val="solid"/>
          </a:ln>
          <a:effectLst/>
        </p:spPr>
        <p:txBody>
          <a:bodyPr anchor="ctr"/>
          <a:lstStyle/>
          <a:p>
            <a:pPr marL="0" marR="0" lvl="0" indent="0" defTabSz="914400" eaLnBrk="1" fontAlgn="auto" latinLnBrk="0" hangingPunct="1">
              <a:lnSpc>
                <a:spcPct val="85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93" name="Rectangle 92"/>
          <p:cNvSpPr/>
          <p:nvPr/>
        </p:nvSpPr>
        <p:spPr bwMode="gray">
          <a:xfrm>
            <a:off x="1866183" y="1113583"/>
            <a:ext cx="6416675" cy="688160"/>
          </a:xfrm>
          <a:prstGeom prst="rect">
            <a:avLst/>
          </a:prstGeom>
          <a:solidFill>
            <a:schemeClr val="accent1"/>
          </a:solidFill>
          <a:ln w="25400" cap="flat" cmpd="sng" algn="ctr">
            <a:noFill/>
            <a:prstDash val="solid"/>
          </a:ln>
          <a:effectLst/>
        </p:spPr>
        <p:txBody>
          <a:bodyPr anchor="ctr"/>
          <a:lstStyle/>
          <a:p>
            <a:pPr marL="0" marR="0" lvl="0" indent="0" defTabSz="914400" eaLnBrk="1" fontAlgn="auto" latinLnBrk="0" hangingPunct="1">
              <a:lnSpc>
                <a:spcPct val="85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pic>
        <p:nvPicPr>
          <p:cNvPr id="94" name="Picture 17" descr="Data Center.png"/>
          <p:cNvPicPr preferRelativeResize="0">
            <a:picLocks/>
          </p:cNvPicPr>
          <p:nvPr/>
        </p:nvPicPr>
        <p:blipFill>
          <a:blip r:embed="rId3" cstate="email"/>
          <a:srcRect/>
          <a:stretch>
            <a:fillRect/>
          </a:stretch>
        </p:blipFill>
        <p:spPr bwMode="gray">
          <a:xfrm>
            <a:off x="1000996" y="1114356"/>
            <a:ext cx="1828800" cy="685800"/>
          </a:xfrm>
          <a:prstGeom prst="rect">
            <a:avLst/>
          </a:prstGeom>
          <a:noFill/>
          <a:ln w="9525">
            <a:noFill/>
            <a:miter lim="800000"/>
            <a:headEnd/>
            <a:tailEnd/>
          </a:ln>
        </p:spPr>
      </p:pic>
      <p:sp>
        <p:nvSpPr>
          <p:cNvPr id="95" name="Rectangle 94"/>
          <p:cNvSpPr/>
          <p:nvPr/>
        </p:nvSpPr>
        <p:spPr bwMode="gray">
          <a:xfrm>
            <a:off x="2221783" y="1849368"/>
            <a:ext cx="6061075" cy="690564"/>
          </a:xfrm>
          <a:prstGeom prst="rect">
            <a:avLst/>
          </a:prstGeom>
          <a:solidFill>
            <a:schemeClr val="accent1"/>
          </a:solidFill>
          <a:ln w="25400" cap="flat" cmpd="sng" algn="ctr">
            <a:noFill/>
            <a:prstDash val="solid"/>
          </a:ln>
          <a:effectLst/>
        </p:spPr>
        <p:txBody>
          <a:bodyPr anchor="ctr"/>
          <a:lstStyle/>
          <a:p>
            <a:pPr marL="0" marR="0" lvl="0" indent="0" defTabSz="914400" eaLnBrk="1" fontAlgn="auto" latinLnBrk="0" hangingPunct="1">
              <a:lnSpc>
                <a:spcPct val="85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pic>
        <p:nvPicPr>
          <p:cNvPr id="96" name="Picture 28" descr="Campus copy.png"/>
          <p:cNvPicPr>
            <a:picLocks noChangeAspect="1"/>
          </p:cNvPicPr>
          <p:nvPr/>
        </p:nvPicPr>
        <p:blipFill>
          <a:blip r:embed="rId4" cstate="email"/>
          <a:srcRect/>
          <a:stretch>
            <a:fillRect/>
          </a:stretch>
        </p:blipFill>
        <p:spPr bwMode="gray">
          <a:xfrm>
            <a:off x="1172446" y="1847781"/>
            <a:ext cx="1828800" cy="688975"/>
          </a:xfrm>
          <a:prstGeom prst="rect">
            <a:avLst/>
          </a:prstGeom>
          <a:noFill/>
          <a:ln w="9525">
            <a:noFill/>
            <a:miter lim="800000"/>
            <a:headEnd/>
            <a:tailEnd/>
          </a:ln>
        </p:spPr>
      </p:pic>
      <p:sp>
        <p:nvSpPr>
          <p:cNvPr id="98" name="Rectangle 97"/>
          <p:cNvSpPr/>
          <p:nvPr/>
        </p:nvSpPr>
        <p:spPr bwMode="gray">
          <a:xfrm>
            <a:off x="2550395" y="2609783"/>
            <a:ext cx="5732463" cy="688975"/>
          </a:xfrm>
          <a:prstGeom prst="rect">
            <a:avLst/>
          </a:prstGeom>
          <a:solidFill>
            <a:schemeClr val="accent1"/>
          </a:solidFill>
          <a:ln w="25400" cap="flat" cmpd="sng" algn="ctr">
            <a:noFill/>
            <a:prstDash val="solid"/>
          </a:ln>
          <a:effectLst/>
        </p:spPr>
        <p:txBody>
          <a:bodyPr anchor="ctr"/>
          <a:lstStyle/>
          <a:p>
            <a:pPr marL="0" marR="0" lvl="0" indent="0" defTabSz="914400" eaLnBrk="1" fontAlgn="auto" latinLnBrk="0" hangingPunct="1">
              <a:lnSpc>
                <a:spcPct val="85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pic>
        <p:nvPicPr>
          <p:cNvPr id="99" name="Picture 29" descr="Branch copy.png"/>
          <p:cNvPicPr preferRelativeResize="0">
            <a:picLocks/>
          </p:cNvPicPr>
          <p:nvPr/>
        </p:nvPicPr>
        <p:blipFill>
          <a:blip r:embed="rId5" cstate="email"/>
          <a:srcRect/>
          <a:stretch>
            <a:fillRect/>
          </a:stretch>
        </p:blipFill>
        <p:spPr bwMode="gray">
          <a:xfrm>
            <a:off x="1561383" y="2608375"/>
            <a:ext cx="1829052" cy="685800"/>
          </a:xfrm>
          <a:prstGeom prst="rect">
            <a:avLst/>
          </a:prstGeom>
          <a:noFill/>
          <a:ln>
            <a:noFill/>
          </a:ln>
        </p:spPr>
      </p:pic>
      <p:sp>
        <p:nvSpPr>
          <p:cNvPr id="101" name="Rectangle 100"/>
          <p:cNvSpPr/>
          <p:nvPr/>
        </p:nvSpPr>
        <p:spPr bwMode="gray">
          <a:xfrm>
            <a:off x="2890120" y="3354318"/>
            <a:ext cx="5392738" cy="693738"/>
          </a:xfrm>
          <a:prstGeom prst="rect">
            <a:avLst/>
          </a:prstGeom>
          <a:solidFill>
            <a:schemeClr val="accent1"/>
          </a:solidFill>
          <a:ln w="25400" cap="flat" cmpd="sng" algn="ctr">
            <a:noFill/>
            <a:prstDash val="solid"/>
          </a:ln>
          <a:effectLst/>
        </p:spPr>
        <p:txBody>
          <a:bodyPr anchor="ctr"/>
          <a:lstStyle/>
          <a:p>
            <a:pPr marL="0" marR="0" lvl="0" indent="0" defTabSz="914400" eaLnBrk="1" fontAlgn="auto" latinLnBrk="0" hangingPunct="1">
              <a:lnSpc>
                <a:spcPct val="85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pic>
        <p:nvPicPr>
          <p:cNvPr id="102" name="Picture 31" descr="Management.png"/>
          <p:cNvPicPr>
            <a:picLocks noChangeAspect="1"/>
          </p:cNvPicPr>
          <p:nvPr/>
        </p:nvPicPr>
        <p:blipFill>
          <a:blip r:embed="rId6" cstate="email"/>
          <a:srcRect/>
          <a:stretch>
            <a:fillRect/>
          </a:stretch>
        </p:blipFill>
        <p:spPr bwMode="gray">
          <a:xfrm>
            <a:off x="1803908" y="3356001"/>
            <a:ext cx="1828725" cy="690709"/>
          </a:xfrm>
          <a:prstGeom prst="rect">
            <a:avLst/>
          </a:prstGeom>
          <a:noFill/>
          <a:ln>
            <a:noFill/>
          </a:ln>
        </p:spPr>
      </p:pic>
      <p:sp>
        <p:nvSpPr>
          <p:cNvPr id="106" name="Rectangle 45"/>
          <p:cNvSpPr>
            <a:spLocks noChangeArrowheads="1"/>
          </p:cNvSpPr>
          <p:nvPr/>
        </p:nvSpPr>
        <p:spPr bwMode="gray">
          <a:xfrm>
            <a:off x="4247461" y="4100220"/>
            <a:ext cx="1027845" cy="301621"/>
          </a:xfrm>
          <a:prstGeom prst="rect">
            <a:avLst/>
          </a:prstGeom>
          <a:noFill/>
          <a:ln w="9525">
            <a:noFill/>
            <a:miter lim="800000"/>
            <a:headEnd/>
            <a:tailEnd/>
          </a:ln>
        </p:spPr>
        <p:txBody>
          <a:bodyPr wrap="none">
            <a:spAutoFit/>
          </a:bodyPr>
          <a:lstStyle/>
          <a:p>
            <a:pPr marL="0" marR="0" lvl="0" indent="0" algn="r" defTabSz="914400" eaLnBrk="1" fontAlgn="auto" latinLnBrk="0" hangingPunct="1">
              <a:lnSpc>
                <a:spcPct val="85000"/>
              </a:lnSpc>
              <a:spcBef>
                <a:spcPts val="0"/>
              </a:spcBef>
              <a:spcAft>
                <a:spcPts val="0"/>
              </a:spcAft>
              <a:buClrTx/>
              <a:buSzTx/>
              <a:buFontTx/>
              <a:buNone/>
              <a:tabLst/>
              <a:defRPr/>
            </a:pPr>
            <a:r>
              <a:rPr kumimoji="0" lang="en-US" sz="1600" b="1" i="0" u="none" strike="noStrike" kern="0" cap="none" spc="0" normalizeH="0" baseline="0" noProof="0" dirty="0">
                <a:ln>
                  <a:noFill/>
                </a:ln>
                <a:effectLst/>
                <a:uLnTx/>
                <a:uFillTx/>
              </a:rPr>
              <a:t>Services</a:t>
            </a:r>
          </a:p>
        </p:txBody>
      </p:sp>
      <p:sp>
        <p:nvSpPr>
          <p:cNvPr id="107" name="Parallelogram 106"/>
          <p:cNvSpPr/>
          <p:nvPr/>
        </p:nvSpPr>
        <p:spPr bwMode="gray">
          <a:xfrm>
            <a:off x="1162921" y="1841277"/>
            <a:ext cx="1836737" cy="695324"/>
          </a:xfrm>
          <a:prstGeom prst="parallelogram">
            <a:avLst/>
          </a:prstGeom>
          <a:solidFill>
            <a:srgbClr val="29568F">
              <a:alpha val="38000"/>
            </a:srgbClr>
          </a:solidFill>
          <a:ln w="25400" cap="flat" cmpd="sng" algn="ctr">
            <a:noFill/>
            <a:prstDash val="solid"/>
          </a:ln>
          <a:effectLst/>
        </p:spPr>
        <p:txBody>
          <a:bodyPr anchor="ctr"/>
          <a:lstStyle/>
          <a:p>
            <a:pPr marL="0" marR="0" lvl="0" indent="0" defTabSz="914400" eaLnBrk="1" fontAlgn="auto" latinLnBrk="0" hangingPunct="1">
              <a:lnSpc>
                <a:spcPct val="85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108" name="Parallelogram 107"/>
          <p:cNvSpPr/>
          <p:nvPr/>
        </p:nvSpPr>
        <p:spPr bwMode="gray">
          <a:xfrm>
            <a:off x="1791480" y="3352639"/>
            <a:ext cx="1857375" cy="697247"/>
          </a:xfrm>
          <a:prstGeom prst="parallelogram">
            <a:avLst/>
          </a:prstGeom>
          <a:solidFill>
            <a:srgbClr val="0073CF">
              <a:alpha val="24000"/>
            </a:srgbClr>
          </a:solidFill>
          <a:ln w="25400" cap="flat" cmpd="sng" algn="ctr">
            <a:noFill/>
            <a:prstDash val="solid"/>
          </a:ln>
          <a:effectLst/>
        </p:spPr>
        <p:txBody>
          <a:bodyPr anchor="ctr"/>
          <a:lstStyle/>
          <a:p>
            <a:pPr marL="0" marR="0" lvl="0" indent="0" defTabSz="914400" eaLnBrk="1" fontAlgn="auto" latinLnBrk="0" hangingPunct="1">
              <a:lnSpc>
                <a:spcPct val="85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109" name="Parallelogram 108"/>
          <p:cNvSpPr/>
          <p:nvPr/>
        </p:nvSpPr>
        <p:spPr bwMode="gray">
          <a:xfrm>
            <a:off x="980727" y="1106283"/>
            <a:ext cx="1858193" cy="690562"/>
          </a:xfrm>
          <a:prstGeom prst="parallelogram">
            <a:avLst/>
          </a:prstGeom>
          <a:solidFill>
            <a:srgbClr val="0073CF">
              <a:alpha val="38000"/>
            </a:srgbClr>
          </a:solidFill>
          <a:ln w="25400" cap="flat" cmpd="sng" algn="ctr">
            <a:noFill/>
            <a:prstDash val="solid"/>
          </a:ln>
          <a:effectLst/>
        </p:spPr>
        <p:txBody>
          <a:bodyPr anchor="ctr"/>
          <a:lstStyle/>
          <a:p>
            <a:pPr marL="0" marR="0" lvl="0" indent="0" defTabSz="914400" eaLnBrk="1" fontAlgn="auto" latinLnBrk="0" hangingPunct="1">
              <a:lnSpc>
                <a:spcPct val="85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110" name="Parallelogram 109"/>
          <p:cNvSpPr/>
          <p:nvPr/>
        </p:nvSpPr>
        <p:spPr bwMode="gray">
          <a:xfrm>
            <a:off x="1534214" y="2601026"/>
            <a:ext cx="1868487" cy="689181"/>
          </a:xfrm>
          <a:prstGeom prst="parallelogram">
            <a:avLst/>
          </a:prstGeom>
          <a:solidFill>
            <a:srgbClr val="0073CF">
              <a:alpha val="38000"/>
            </a:srgbClr>
          </a:solidFill>
          <a:ln w="25400" cap="flat" cmpd="sng" algn="ctr">
            <a:noFill/>
            <a:prstDash val="solid"/>
          </a:ln>
          <a:effectLst/>
        </p:spPr>
        <p:txBody>
          <a:bodyPr anchor="ctr"/>
          <a:lstStyle/>
          <a:p>
            <a:pPr marL="0" marR="0" lvl="0" indent="0" defTabSz="914400" eaLnBrk="1" fontAlgn="auto" latinLnBrk="0" hangingPunct="1">
              <a:lnSpc>
                <a:spcPct val="85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111" name="Rectangle 32"/>
          <p:cNvSpPr>
            <a:spLocks noChangeArrowheads="1"/>
          </p:cNvSpPr>
          <p:nvPr/>
        </p:nvSpPr>
        <p:spPr bwMode="gray">
          <a:xfrm>
            <a:off x="347889" y="1260406"/>
            <a:ext cx="763351" cy="275460"/>
          </a:xfrm>
          <a:prstGeom prst="rect">
            <a:avLst/>
          </a:prstGeom>
          <a:noFill/>
          <a:ln w="9525">
            <a:noFill/>
            <a:miter lim="800000"/>
            <a:headEnd/>
            <a:tailEnd/>
          </a:ln>
        </p:spPr>
        <p:txBody>
          <a:bodyPr wrap="none">
            <a:spAutoFit/>
          </a:bodyPr>
          <a:lstStyle/>
          <a:p>
            <a:pPr marL="0" marR="0" lvl="0" indent="0" algn="r" defTabSz="914400" eaLnBrk="1" fontAlgn="auto" latinLnBrk="0" hangingPunct="1">
              <a:lnSpc>
                <a:spcPct val="85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rPr>
              <a:t>Routing</a:t>
            </a:r>
            <a:endParaRPr kumimoji="0" lang="en-US" sz="1400" b="0" i="0" u="none" strike="noStrike" kern="0" cap="none" spc="0" normalizeH="0" baseline="0" noProof="0" dirty="0">
              <a:ln>
                <a:noFill/>
              </a:ln>
              <a:effectLst/>
              <a:uLnTx/>
              <a:uFillTx/>
            </a:endParaRPr>
          </a:p>
        </p:txBody>
      </p:sp>
      <p:sp>
        <p:nvSpPr>
          <p:cNvPr id="112" name="Rectangle 40"/>
          <p:cNvSpPr>
            <a:spLocks noChangeArrowheads="1"/>
          </p:cNvSpPr>
          <p:nvPr/>
        </p:nvSpPr>
        <p:spPr bwMode="gray">
          <a:xfrm>
            <a:off x="546363" y="2027168"/>
            <a:ext cx="716863" cy="275460"/>
          </a:xfrm>
          <a:prstGeom prst="rect">
            <a:avLst/>
          </a:prstGeom>
          <a:noFill/>
          <a:ln w="9525">
            <a:noFill/>
            <a:miter lim="800000"/>
            <a:headEnd/>
            <a:tailEnd/>
          </a:ln>
        </p:spPr>
        <p:txBody>
          <a:bodyPr wrap="none">
            <a:spAutoFit/>
          </a:bodyPr>
          <a:lstStyle/>
          <a:p>
            <a:pPr marL="0" marR="0" lvl="0" indent="0" algn="r" defTabSz="914400" eaLnBrk="1" fontAlgn="auto" latinLnBrk="0" hangingPunct="1">
              <a:lnSpc>
                <a:spcPct val="85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rPr>
              <a:t>Access</a:t>
            </a:r>
            <a:endParaRPr kumimoji="0" lang="en-US" sz="1400" b="0" i="0" u="none" strike="noStrike" kern="0" cap="none" spc="0" normalizeH="0" baseline="0" noProof="0" dirty="0">
              <a:ln>
                <a:noFill/>
              </a:ln>
              <a:effectLst/>
              <a:uLnTx/>
              <a:uFillTx/>
            </a:endParaRPr>
          </a:p>
        </p:txBody>
      </p:sp>
      <p:sp>
        <p:nvSpPr>
          <p:cNvPr id="113" name="Rectangle 41"/>
          <p:cNvSpPr>
            <a:spLocks noChangeArrowheads="1"/>
          </p:cNvSpPr>
          <p:nvPr/>
        </p:nvSpPr>
        <p:spPr bwMode="gray">
          <a:xfrm>
            <a:off x="766102" y="2784877"/>
            <a:ext cx="795411" cy="275460"/>
          </a:xfrm>
          <a:prstGeom prst="rect">
            <a:avLst/>
          </a:prstGeom>
          <a:noFill/>
          <a:ln w="9525">
            <a:noFill/>
            <a:miter lim="800000"/>
            <a:headEnd/>
            <a:tailEnd/>
          </a:ln>
        </p:spPr>
        <p:txBody>
          <a:bodyPr wrap="none">
            <a:spAutoFit/>
          </a:bodyPr>
          <a:lstStyle/>
          <a:p>
            <a:pPr marL="0" marR="0" lvl="0" indent="0" algn="r" defTabSz="914400" eaLnBrk="1" fontAlgn="auto" latinLnBrk="0" hangingPunct="1">
              <a:lnSpc>
                <a:spcPct val="85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rPr>
              <a:t>Security</a:t>
            </a:r>
            <a:endParaRPr kumimoji="0" lang="en-US" sz="1400" b="0" i="0" u="none" strike="noStrike" kern="0" cap="none" spc="0" normalizeH="0" baseline="0" noProof="0" dirty="0">
              <a:ln>
                <a:noFill/>
              </a:ln>
              <a:effectLst/>
              <a:uLnTx/>
              <a:uFillTx/>
            </a:endParaRPr>
          </a:p>
        </p:txBody>
      </p:sp>
      <p:sp>
        <p:nvSpPr>
          <p:cNvPr id="114" name="Rectangle 42"/>
          <p:cNvSpPr>
            <a:spLocks noChangeArrowheads="1"/>
          </p:cNvSpPr>
          <p:nvPr/>
        </p:nvSpPr>
        <p:spPr bwMode="gray">
          <a:xfrm>
            <a:off x="666866" y="3560693"/>
            <a:ext cx="1151277" cy="275460"/>
          </a:xfrm>
          <a:prstGeom prst="rect">
            <a:avLst/>
          </a:prstGeom>
          <a:noFill/>
          <a:ln w="9525">
            <a:noFill/>
            <a:miter lim="800000"/>
            <a:headEnd/>
            <a:tailEnd/>
          </a:ln>
        </p:spPr>
        <p:txBody>
          <a:bodyPr wrap="none">
            <a:spAutoFit/>
          </a:bodyPr>
          <a:lstStyle/>
          <a:p>
            <a:pPr marL="0" marR="0" lvl="0" indent="0" algn="r" defTabSz="914400" eaLnBrk="1" fontAlgn="auto" latinLnBrk="0" hangingPunct="1">
              <a:lnSpc>
                <a:spcPct val="85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rPr>
              <a:t>Applications</a:t>
            </a:r>
            <a:endParaRPr kumimoji="0" lang="en-US" sz="1400" b="0" i="0" u="none" strike="noStrike" kern="0" cap="none" spc="0" normalizeH="0" baseline="0" noProof="0" dirty="0">
              <a:ln>
                <a:noFill/>
              </a:ln>
              <a:effectLst/>
              <a:uLnTx/>
              <a:uFillTx/>
            </a:endParaRPr>
          </a:p>
        </p:txBody>
      </p:sp>
      <p:sp>
        <p:nvSpPr>
          <p:cNvPr id="115" name="Rectangle 78"/>
          <p:cNvSpPr>
            <a:spLocks noChangeArrowheads="1"/>
          </p:cNvSpPr>
          <p:nvPr/>
        </p:nvSpPr>
        <p:spPr bwMode="gray">
          <a:xfrm>
            <a:off x="5729829" y="3815238"/>
            <a:ext cx="184731" cy="223138"/>
          </a:xfrm>
          <a:prstGeom prst="rect">
            <a:avLst/>
          </a:prstGeom>
          <a:noFill/>
          <a:ln w="9525">
            <a:noFill/>
            <a:miter lim="800000"/>
            <a:headEnd/>
            <a:tailEnd/>
          </a:ln>
        </p:spPr>
        <p:txBody>
          <a:bodyPr wrap="none">
            <a:spAutoFit/>
          </a:bodyPr>
          <a:lstStyle/>
          <a:p>
            <a:pPr marL="0" marR="0" lvl="0" indent="0" algn="l" defTabSz="914400" eaLnBrk="1" fontAlgn="auto" latinLnBrk="0" hangingPunct="1">
              <a:lnSpc>
                <a:spcPct val="85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bg1"/>
              </a:solidFill>
              <a:effectLst/>
              <a:uLnTx/>
              <a:uFillTx/>
            </a:endParaRPr>
          </a:p>
        </p:txBody>
      </p:sp>
      <p:pic>
        <p:nvPicPr>
          <p:cNvPr id="120" name="Picture 119" descr="MSM466 copy.png"/>
          <p:cNvPicPr>
            <a:picLocks noChangeAspect="1"/>
          </p:cNvPicPr>
          <p:nvPr/>
        </p:nvPicPr>
        <p:blipFill>
          <a:blip r:embed="rId7" cstate="email"/>
          <a:stretch>
            <a:fillRect/>
          </a:stretch>
        </p:blipFill>
        <p:spPr bwMode="gray">
          <a:xfrm>
            <a:off x="7630715" y="2201112"/>
            <a:ext cx="396939" cy="248749"/>
          </a:xfrm>
          <a:prstGeom prst="rect">
            <a:avLst/>
          </a:prstGeom>
        </p:spPr>
      </p:pic>
      <p:sp>
        <p:nvSpPr>
          <p:cNvPr id="142" name="Rectangle 74"/>
          <p:cNvSpPr>
            <a:spLocks noChangeArrowheads="1"/>
          </p:cNvSpPr>
          <p:nvPr/>
        </p:nvSpPr>
        <p:spPr bwMode="gray">
          <a:xfrm>
            <a:off x="4814107" y="2643839"/>
            <a:ext cx="433132" cy="223138"/>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85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chemeClr val="bg1"/>
                </a:solidFill>
                <a:effectLst/>
                <a:uLnTx/>
                <a:uFillTx/>
              </a:rPr>
              <a:t>TMS</a:t>
            </a:r>
          </a:p>
        </p:txBody>
      </p:sp>
      <p:sp>
        <p:nvSpPr>
          <p:cNvPr id="143" name="Rectangle 75"/>
          <p:cNvSpPr>
            <a:spLocks noChangeArrowheads="1"/>
          </p:cNvSpPr>
          <p:nvPr/>
        </p:nvSpPr>
        <p:spPr bwMode="gray">
          <a:xfrm>
            <a:off x="5982465" y="2643839"/>
            <a:ext cx="351378" cy="223138"/>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85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chemeClr val="bg1"/>
                </a:solidFill>
                <a:effectLst/>
                <a:uLnTx/>
                <a:uFillTx/>
              </a:rPr>
              <a:t>IPS</a:t>
            </a:r>
            <a:endParaRPr kumimoji="0" lang="en-US" sz="1000" b="0" i="0" u="none" strike="noStrike" kern="0" cap="none" spc="0" normalizeH="0" baseline="0" noProof="0" dirty="0">
              <a:ln>
                <a:noFill/>
              </a:ln>
              <a:solidFill>
                <a:schemeClr val="bg1"/>
              </a:solidFill>
              <a:effectLst/>
              <a:uLnTx/>
              <a:uFillTx/>
            </a:endParaRPr>
          </a:p>
        </p:txBody>
      </p:sp>
      <p:sp>
        <p:nvSpPr>
          <p:cNvPr id="144" name="Rectangle 76"/>
          <p:cNvSpPr>
            <a:spLocks noChangeArrowheads="1"/>
          </p:cNvSpPr>
          <p:nvPr/>
        </p:nvSpPr>
        <p:spPr bwMode="gray">
          <a:xfrm>
            <a:off x="6838144" y="2643839"/>
            <a:ext cx="869149" cy="223138"/>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85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chemeClr val="bg1"/>
                </a:solidFill>
                <a:effectLst/>
                <a:uLnTx/>
                <a:uFillTx/>
              </a:rPr>
              <a:t>RF Manager</a:t>
            </a:r>
            <a:endParaRPr kumimoji="0" lang="en-US" sz="1000" b="0" i="0" u="none" strike="noStrike" kern="0" cap="none" spc="0" normalizeH="0" baseline="0" noProof="0" dirty="0">
              <a:ln>
                <a:noFill/>
              </a:ln>
              <a:solidFill>
                <a:schemeClr val="bg1"/>
              </a:solidFill>
              <a:effectLst/>
              <a:uLnTx/>
              <a:uFillTx/>
            </a:endParaRPr>
          </a:p>
        </p:txBody>
      </p:sp>
      <p:sp>
        <p:nvSpPr>
          <p:cNvPr id="145" name="Rectangle 77"/>
          <p:cNvSpPr>
            <a:spLocks noChangeArrowheads="1"/>
          </p:cNvSpPr>
          <p:nvPr/>
        </p:nvSpPr>
        <p:spPr bwMode="gray">
          <a:xfrm>
            <a:off x="3659918" y="2643839"/>
            <a:ext cx="619080" cy="223138"/>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85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chemeClr val="bg1"/>
                </a:solidFill>
                <a:effectLst/>
                <a:uLnTx/>
                <a:uFillTx/>
              </a:rPr>
              <a:t>Firewall</a:t>
            </a:r>
            <a:endParaRPr kumimoji="0" lang="en-US" sz="1000" b="0" i="0" u="none" strike="noStrike" kern="0" cap="none" spc="0" normalizeH="0" baseline="0" noProof="0" dirty="0">
              <a:ln>
                <a:noFill/>
              </a:ln>
              <a:solidFill>
                <a:schemeClr val="bg1"/>
              </a:solidFill>
              <a:effectLst/>
              <a:uLnTx/>
              <a:uFillTx/>
            </a:endParaRPr>
          </a:p>
        </p:txBody>
      </p:sp>
      <p:sp>
        <p:nvSpPr>
          <p:cNvPr id="58" name="Rectangle 77"/>
          <p:cNvSpPr>
            <a:spLocks noChangeArrowheads="1"/>
          </p:cNvSpPr>
          <p:nvPr/>
        </p:nvSpPr>
        <p:spPr bwMode="gray">
          <a:xfrm>
            <a:off x="3106147" y="1153038"/>
            <a:ext cx="598241" cy="223138"/>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85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chemeClr val="bg1"/>
                </a:solidFill>
                <a:effectLst/>
                <a:uLnTx/>
                <a:uFillTx/>
              </a:rPr>
              <a:t>MSR50</a:t>
            </a:r>
            <a:endParaRPr kumimoji="0" lang="en-US" sz="1000" b="0" i="0" u="none" strike="noStrike" kern="0" cap="none" spc="0" normalizeH="0" baseline="0" noProof="0" dirty="0">
              <a:ln>
                <a:noFill/>
              </a:ln>
              <a:solidFill>
                <a:schemeClr val="bg1"/>
              </a:solidFill>
              <a:effectLst/>
              <a:uLnTx/>
              <a:uFillTx/>
            </a:endParaRPr>
          </a:p>
        </p:txBody>
      </p:sp>
      <p:sp>
        <p:nvSpPr>
          <p:cNvPr id="59" name="Rectangle 77"/>
          <p:cNvSpPr>
            <a:spLocks noChangeArrowheads="1"/>
          </p:cNvSpPr>
          <p:nvPr/>
        </p:nvSpPr>
        <p:spPr bwMode="gray">
          <a:xfrm>
            <a:off x="4326856" y="1153038"/>
            <a:ext cx="598241" cy="223138"/>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85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chemeClr val="bg1"/>
                </a:solidFill>
                <a:effectLst/>
                <a:uLnTx/>
                <a:uFillTx/>
              </a:rPr>
              <a:t>MSR30</a:t>
            </a:r>
            <a:endParaRPr kumimoji="0" lang="en-US" sz="1000" b="0" i="0" u="none" strike="noStrike" kern="0" cap="none" spc="0" normalizeH="0" baseline="0" noProof="0" dirty="0">
              <a:ln>
                <a:noFill/>
              </a:ln>
              <a:solidFill>
                <a:schemeClr val="bg1"/>
              </a:solidFill>
              <a:effectLst/>
              <a:uLnTx/>
              <a:uFillTx/>
            </a:endParaRPr>
          </a:p>
        </p:txBody>
      </p:sp>
      <p:sp>
        <p:nvSpPr>
          <p:cNvPr id="60" name="Rectangle 77"/>
          <p:cNvSpPr>
            <a:spLocks noChangeArrowheads="1"/>
          </p:cNvSpPr>
          <p:nvPr/>
        </p:nvSpPr>
        <p:spPr bwMode="gray">
          <a:xfrm>
            <a:off x="5502298" y="1153038"/>
            <a:ext cx="598241" cy="223138"/>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85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chemeClr val="bg1"/>
                </a:solidFill>
                <a:effectLst/>
                <a:uLnTx/>
                <a:uFillTx/>
              </a:rPr>
              <a:t>MSR20</a:t>
            </a:r>
            <a:endParaRPr kumimoji="0" lang="en-US" sz="1000" b="0" i="0" u="none" strike="noStrike" kern="0" cap="none" spc="0" normalizeH="0" baseline="0" noProof="0" dirty="0">
              <a:ln>
                <a:noFill/>
              </a:ln>
              <a:solidFill>
                <a:schemeClr val="bg1"/>
              </a:solidFill>
              <a:effectLst/>
              <a:uLnTx/>
              <a:uFillTx/>
            </a:endParaRPr>
          </a:p>
        </p:txBody>
      </p:sp>
      <p:sp>
        <p:nvSpPr>
          <p:cNvPr id="61" name="Rectangle 77"/>
          <p:cNvSpPr>
            <a:spLocks noChangeArrowheads="1"/>
          </p:cNvSpPr>
          <p:nvPr/>
        </p:nvSpPr>
        <p:spPr bwMode="gray">
          <a:xfrm>
            <a:off x="6560044" y="1153038"/>
            <a:ext cx="676788" cy="223138"/>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85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chemeClr val="bg1"/>
                </a:solidFill>
                <a:effectLst/>
                <a:uLnTx/>
                <a:uFillTx/>
              </a:rPr>
              <a:t>MSR900</a:t>
            </a:r>
            <a:endParaRPr kumimoji="0" lang="en-US" sz="1000" b="0" i="0" u="none" strike="noStrike" kern="0" cap="none" spc="0" normalizeH="0" baseline="0" noProof="0" dirty="0">
              <a:ln>
                <a:noFill/>
              </a:ln>
              <a:solidFill>
                <a:schemeClr val="bg1"/>
              </a:solidFill>
              <a:effectLst/>
              <a:uLnTx/>
              <a:uFillTx/>
            </a:endParaRPr>
          </a:p>
        </p:txBody>
      </p:sp>
      <p:sp>
        <p:nvSpPr>
          <p:cNvPr id="62" name="Rectangle 58"/>
          <p:cNvSpPr>
            <a:spLocks noChangeArrowheads="1"/>
          </p:cNvSpPr>
          <p:nvPr/>
        </p:nvSpPr>
        <p:spPr bwMode="gray">
          <a:xfrm>
            <a:off x="3108024" y="1869756"/>
            <a:ext cx="498855" cy="223138"/>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85000"/>
              </a:lnSpc>
              <a:spcBef>
                <a:spcPts val="0"/>
              </a:spcBef>
              <a:spcAft>
                <a:spcPts val="0"/>
              </a:spcAft>
              <a:buClrTx/>
              <a:buSzTx/>
              <a:buFontTx/>
              <a:buNone/>
              <a:tabLst/>
              <a:defRPr/>
            </a:pPr>
            <a:r>
              <a:rPr lang="en-US" sz="1000" kern="0" dirty="0" smtClean="0">
                <a:solidFill>
                  <a:schemeClr val="bg1"/>
                </a:solidFill>
              </a:rPr>
              <a:t>5400</a:t>
            </a:r>
            <a:endParaRPr kumimoji="0" lang="en-US" sz="1000" b="0" i="0" u="none" strike="noStrike" kern="0" cap="none" spc="0" normalizeH="0" baseline="0" noProof="0" dirty="0">
              <a:ln>
                <a:noFill/>
              </a:ln>
              <a:solidFill>
                <a:schemeClr val="bg1"/>
              </a:solidFill>
              <a:effectLst/>
              <a:uLnTx/>
              <a:uFillTx/>
            </a:endParaRPr>
          </a:p>
        </p:txBody>
      </p:sp>
      <p:sp>
        <p:nvSpPr>
          <p:cNvPr id="63" name="Rectangle 58"/>
          <p:cNvSpPr>
            <a:spLocks noChangeArrowheads="1"/>
          </p:cNvSpPr>
          <p:nvPr/>
        </p:nvSpPr>
        <p:spPr bwMode="gray">
          <a:xfrm>
            <a:off x="3826358" y="1859193"/>
            <a:ext cx="498855" cy="223138"/>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85000"/>
              </a:lnSpc>
              <a:spcBef>
                <a:spcPts val="0"/>
              </a:spcBef>
              <a:spcAft>
                <a:spcPts val="0"/>
              </a:spcAft>
              <a:buClrTx/>
              <a:buSzTx/>
              <a:buFontTx/>
              <a:buNone/>
              <a:tabLst/>
              <a:defRPr/>
            </a:pPr>
            <a:r>
              <a:rPr lang="en-US" sz="1000" kern="0" dirty="0" smtClean="0">
                <a:solidFill>
                  <a:schemeClr val="bg1"/>
                </a:solidFill>
              </a:rPr>
              <a:t>5800</a:t>
            </a:r>
            <a:endParaRPr kumimoji="0" lang="en-US" sz="1000" b="0" i="0" u="none" strike="noStrike" kern="0" cap="none" spc="0" normalizeH="0" baseline="0" noProof="0" dirty="0">
              <a:ln>
                <a:noFill/>
              </a:ln>
              <a:solidFill>
                <a:schemeClr val="bg1"/>
              </a:solidFill>
              <a:effectLst/>
              <a:uLnTx/>
              <a:uFillTx/>
            </a:endParaRPr>
          </a:p>
        </p:txBody>
      </p:sp>
      <p:sp>
        <p:nvSpPr>
          <p:cNvPr id="64" name="Rectangle 58"/>
          <p:cNvSpPr>
            <a:spLocks noChangeArrowheads="1"/>
          </p:cNvSpPr>
          <p:nvPr/>
        </p:nvSpPr>
        <p:spPr bwMode="gray">
          <a:xfrm>
            <a:off x="4611828" y="1857684"/>
            <a:ext cx="498855" cy="223138"/>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85000"/>
              </a:lnSpc>
              <a:spcBef>
                <a:spcPts val="0"/>
              </a:spcBef>
              <a:spcAft>
                <a:spcPts val="0"/>
              </a:spcAft>
              <a:buClrTx/>
              <a:buSzTx/>
              <a:buFontTx/>
              <a:buNone/>
              <a:tabLst/>
              <a:defRPr/>
            </a:pPr>
            <a:r>
              <a:rPr lang="en-US" sz="1000" kern="0" dirty="0" smtClean="0">
                <a:solidFill>
                  <a:schemeClr val="bg1"/>
                </a:solidFill>
              </a:rPr>
              <a:t>3500</a:t>
            </a:r>
            <a:endParaRPr kumimoji="0" lang="en-US" sz="1000" b="0" i="0" u="none" strike="noStrike" kern="0" cap="none" spc="0" normalizeH="0" baseline="0" noProof="0" dirty="0">
              <a:ln>
                <a:noFill/>
              </a:ln>
              <a:solidFill>
                <a:schemeClr val="bg1"/>
              </a:solidFill>
              <a:effectLst/>
              <a:uLnTx/>
              <a:uFillTx/>
            </a:endParaRPr>
          </a:p>
        </p:txBody>
      </p:sp>
      <p:sp>
        <p:nvSpPr>
          <p:cNvPr id="65" name="Rectangle 58"/>
          <p:cNvSpPr>
            <a:spLocks noChangeArrowheads="1"/>
          </p:cNvSpPr>
          <p:nvPr/>
        </p:nvSpPr>
        <p:spPr bwMode="gray">
          <a:xfrm>
            <a:off x="5360675" y="1857683"/>
            <a:ext cx="498855" cy="223138"/>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85000"/>
              </a:lnSpc>
              <a:spcBef>
                <a:spcPts val="0"/>
              </a:spcBef>
              <a:spcAft>
                <a:spcPts val="0"/>
              </a:spcAft>
              <a:buClrTx/>
              <a:buSzTx/>
              <a:buFontTx/>
              <a:buNone/>
              <a:tabLst/>
              <a:defRPr/>
            </a:pPr>
            <a:r>
              <a:rPr lang="en-US" sz="1000" kern="0" dirty="0" smtClean="0">
                <a:solidFill>
                  <a:schemeClr val="bg1"/>
                </a:solidFill>
              </a:rPr>
              <a:t>5500</a:t>
            </a:r>
            <a:endParaRPr kumimoji="0" lang="en-US" sz="1000" b="0" i="0" u="none" strike="noStrike" kern="0" cap="none" spc="0" normalizeH="0" baseline="0" noProof="0" dirty="0">
              <a:ln>
                <a:noFill/>
              </a:ln>
              <a:solidFill>
                <a:schemeClr val="bg1"/>
              </a:solidFill>
              <a:effectLst/>
              <a:uLnTx/>
              <a:uFillTx/>
            </a:endParaRPr>
          </a:p>
        </p:txBody>
      </p:sp>
      <p:sp>
        <p:nvSpPr>
          <p:cNvPr id="66" name="Rectangle 58"/>
          <p:cNvSpPr>
            <a:spLocks noChangeArrowheads="1"/>
          </p:cNvSpPr>
          <p:nvPr/>
        </p:nvSpPr>
        <p:spPr bwMode="gray">
          <a:xfrm>
            <a:off x="6123633" y="1847120"/>
            <a:ext cx="498855" cy="223138"/>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85000"/>
              </a:lnSpc>
              <a:spcBef>
                <a:spcPts val="0"/>
              </a:spcBef>
              <a:spcAft>
                <a:spcPts val="0"/>
              </a:spcAft>
              <a:buClrTx/>
              <a:buSzTx/>
              <a:buFontTx/>
              <a:buNone/>
              <a:tabLst/>
              <a:defRPr/>
            </a:pPr>
            <a:r>
              <a:rPr lang="en-US" sz="1000" kern="0" dirty="0" smtClean="0">
                <a:solidFill>
                  <a:schemeClr val="bg1"/>
                </a:solidFill>
              </a:rPr>
              <a:t>2910</a:t>
            </a:r>
            <a:endParaRPr kumimoji="0" lang="en-US" sz="1000" b="0" i="0" u="none" strike="noStrike" kern="0" cap="none" spc="0" normalizeH="0" baseline="0" noProof="0" dirty="0">
              <a:ln>
                <a:noFill/>
              </a:ln>
              <a:solidFill>
                <a:schemeClr val="bg1"/>
              </a:solidFill>
              <a:effectLst/>
              <a:uLnTx/>
              <a:uFillTx/>
            </a:endParaRPr>
          </a:p>
        </p:txBody>
      </p:sp>
      <p:sp>
        <p:nvSpPr>
          <p:cNvPr id="67" name="Rectangle 58"/>
          <p:cNvSpPr>
            <a:spLocks noChangeArrowheads="1"/>
          </p:cNvSpPr>
          <p:nvPr/>
        </p:nvSpPr>
        <p:spPr bwMode="gray">
          <a:xfrm>
            <a:off x="6844393" y="1879889"/>
            <a:ext cx="723275" cy="223138"/>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85000"/>
              </a:lnSpc>
              <a:spcBef>
                <a:spcPts val="0"/>
              </a:spcBef>
              <a:spcAft>
                <a:spcPts val="0"/>
              </a:spcAft>
              <a:buClrTx/>
              <a:buSzTx/>
              <a:buFontTx/>
              <a:buNone/>
              <a:tabLst/>
              <a:defRPr/>
            </a:pPr>
            <a:r>
              <a:rPr lang="en-US" sz="1000" kern="0" dirty="0" smtClean="0">
                <a:solidFill>
                  <a:schemeClr val="bg1"/>
                </a:solidFill>
              </a:rPr>
              <a:t>MSM430</a:t>
            </a:r>
            <a:endParaRPr kumimoji="0" lang="en-US" sz="1000" b="0" i="0" u="none" strike="noStrike" kern="0" cap="none" spc="0" normalizeH="0" baseline="0" noProof="0" dirty="0">
              <a:ln>
                <a:noFill/>
              </a:ln>
              <a:solidFill>
                <a:schemeClr val="bg1"/>
              </a:solidFill>
              <a:effectLst/>
              <a:uLnTx/>
              <a:uFillTx/>
            </a:endParaRPr>
          </a:p>
        </p:txBody>
      </p:sp>
      <p:sp>
        <p:nvSpPr>
          <p:cNvPr id="68" name="Rectangle 58"/>
          <p:cNvSpPr>
            <a:spLocks noChangeArrowheads="1"/>
          </p:cNvSpPr>
          <p:nvPr/>
        </p:nvSpPr>
        <p:spPr bwMode="gray">
          <a:xfrm>
            <a:off x="7497795" y="1950496"/>
            <a:ext cx="723275" cy="223138"/>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85000"/>
              </a:lnSpc>
              <a:spcBef>
                <a:spcPts val="0"/>
              </a:spcBef>
              <a:spcAft>
                <a:spcPts val="0"/>
              </a:spcAft>
              <a:buClrTx/>
              <a:buSzTx/>
              <a:buFontTx/>
              <a:buNone/>
              <a:tabLst/>
              <a:defRPr/>
            </a:pPr>
            <a:r>
              <a:rPr lang="en-US" sz="1000" kern="0" dirty="0" smtClean="0">
                <a:solidFill>
                  <a:schemeClr val="bg1"/>
                </a:solidFill>
              </a:rPr>
              <a:t>MSM460</a:t>
            </a:r>
            <a:endParaRPr kumimoji="0" lang="en-US" sz="1000" b="0" i="0" u="none" strike="noStrike" kern="0" cap="none" spc="0" normalizeH="0" baseline="0" noProof="0" dirty="0">
              <a:ln>
                <a:noFill/>
              </a:ln>
              <a:solidFill>
                <a:schemeClr val="bg1"/>
              </a:solidFill>
              <a:effectLst/>
              <a:uLnTx/>
              <a:uFillTx/>
            </a:endParaRPr>
          </a:p>
        </p:txBody>
      </p:sp>
      <p:pic>
        <p:nvPicPr>
          <p:cNvPr id="69" name="Picture 68" descr="Riverbed [Converted].png"/>
          <p:cNvPicPr preferRelativeResize="0">
            <a:picLocks noChangeAspect="1"/>
          </p:cNvPicPr>
          <p:nvPr/>
        </p:nvPicPr>
        <p:blipFill>
          <a:blip r:embed="rId8" cstate="email"/>
          <a:stretch>
            <a:fillRect/>
          </a:stretch>
        </p:blipFill>
        <p:spPr bwMode="gray">
          <a:xfrm>
            <a:off x="6176151" y="3478842"/>
            <a:ext cx="520586" cy="148189"/>
          </a:xfrm>
          <a:prstGeom prst="rect">
            <a:avLst/>
          </a:prstGeom>
        </p:spPr>
      </p:pic>
      <p:pic>
        <p:nvPicPr>
          <p:cNvPr id="71" name="Picture 70" descr="avaya.png"/>
          <p:cNvPicPr preferRelativeResize="0">
            <a:picLocks noChangeAspect="1"/>
          </p:cNvPicPr>
          <p:nvPr/>
        </p:nvPicPr>
        <p:blipFill>
          <a:blip r:embed="rId9" cstate="email"/>
          <a:stretch>
            <a:fillRect/>
          </a:stretch>
        </p:blipFill>
        <p:spPr bwMode="gray">
          <a:xfrm>
            <a:off x="3947193" y="3503590"/>
            <a:ext cx="537000" cy="152508"/>
          </a:xfrm>
          <a:prstGeom prst="rect">
            <a:avLst/>
          </a:prstGeom>
        </p:spPr>
      </p:pic>
      <p:pic>
        <p:nvPicPr>
          <p:cNvPr id="72" name="Picture 71" descr="MScorp [Converted].png"/>
          <p:cNvPicPr preferRelativeResize="0">
            <a:picLocks noChangeAspect="1"/>
          </p:cNvPicPr>
          <p:nvPr/>
        </p:nvPicPr>
        <p:blipFill>
          <a:blip r:embed="rId10" cstate="email"/>
          <a:stretch>
            <a:fillRect/>
          </a:stretch>
        </p:blipFill>
        <p:spPr bwMode="gray">
          <a:xfrm>
            <a:off x="4133286" y="3780153"/>
            <a:ext cx="646203" cy="106603"/>
          </a:xfrm>
          <a:prstGeom prst="rect">
            <a:avLst/>
          </a:prstGeom>
        </p:spPr>
      </p:pic>
      <p:pic>
        <p:nvPicPr>
          <p:cNvPr id="70" name="Picture 69" descr="MSR50_G12004105052010_png_PNG.png"/>
          <p:cNvPicPr>
            <a:picLocks noChangeAspect="1"/>
          </p:cNvPicPr>
          <p:nvPr/>
        </p:nvPicPr>
        <p:blipFill>
          <a:blip r:embed="rId11" cstate="email"/>
          <a:stretch>
            <a:fillRect/>
          </a:stretch>
        </p:blipFill>
        <p:spPr bwMode="gray">
          <a:xfrm>
            <a:off x="3051556" y="1362477"/>
            <a:ext cx="729743" cy="365784"/>
          </a:xfrm>
          <a:prstGeom prst="rect">
            <a:avLst/>
          </a:prstGeom>
        </p:spPr>
      </p:pic>
      <p:pic>
        <p:nvPicPr>
          <p:cNvPr id="74" name="Picture 73" descr="MSR30__G12004076052010_png_PNG.png"/>
          <p:cNvPicPr>
            <a:picLocks noChangeAspect="1"/>
          </p:cNvPicPr>
          <p:nvPr/>
        </p:nvPicPr>
        <p:blipFill>
          <a:blip r:embed="rId12" cstate="email"/>
          <a:stretch>
            <a:fillRect/>
          </a:stretch>
        </p:blipFill>
        <p:spPr bwMode="gray">
          <a:xfrm>
            <a:off x="4235726" y="1366517"/>
            <a:ext cx="794989" cy="361720"/>
          </a:xfrm>
          <a:prstGeom prst="rect">
            <a:avLst/>
          </a:prstGeom>
        </p:spPr>
      </p:pic>
      <p:pic>
        <p:nvPicPr>
          <p:cNvPr id="75" name="Picture 74" descr="MSR900 copy.jpg"/>
          <p:cNvPicPr>
            <a:picLocks noChangeAspect="1"/>
          </p:cNvPicPr>
          <p:nvPr/>
        </p:nvPicPr>
        <p:blipFill>
          <a:blip r:embed="rId13" cstate="email">
            <a:clrChange>
              <a:clrFrom>
                <a:srgbClr val="090C80"/>
              </a:clrFrom>
              <a:clrTo>
                <a:srgbClr val="090C80">
                  <a:alpha val="0"/>
                </a:srgbClr>
              </a:clrTo>
            </a:clrChange>
          </a:blip>
          <a:stretch>
            <a:fillRect/>
          </a:stretch>
        </p:blipFill>
        <p:spPr bwMode="gray">
          <a:xfrm>
            <a:off x="6625055" y="1304127"/>
            <a:ext cx="592143" cy="461945"/>
          </a:xfrm>
          <a:prstGeom prst="rect">
            <a:avLst/>
          </a:prstGeom>
        </p:spPr>
      </p:pic>
      <p:pic>
        <p:nvPicPr>
          <p:cNvPr id="76" name="Picture 75" descr="J9540A__G12811059112010.png"/>
          <p:cNvPicPr>
            <a:picLocks noChangeAspect="1"/>
          </p:cNvPicPr>
          <p:nvPr/>
        </p:nvPicPr>
        <p:blipFill>
          <a:blip r:embed="rId14" cstate="email"/>
          <a:stretch>
            <a:fillRect/>
          </a:stretch>
        </p:blipFill>
        <p:spPr bwMode="gray">
          <a:xfrm>
            <a:off x="3068028" y="2047468"/>
            <a:ext cx="625686" cy="458837"/>
          </a:xfrm>
          <a:prstGeom prst="rect">
            <a:avLst/>
          </a:prstGeom>
        </p:spPr>
      </p:pic>
      <p:pic>
        <p:nvPicPr>
          <p:cNvPr id="77" name="Picture 76" descr="slide09__E3500-48_J9473A_G10685002072009_png.png"/>
          <p:cNvPicPr>
            <a:picLocks noChangeAspect="1"/>
          </p:cNvPicPr>
          <p:nvPr/>
        </p:nvPicPr>
        <p:blipFill>
          <a:blip r:embed="rId15" cstate="email"/>
          <a:stretch>
            <a:fillRect/>
          </a:stretch>
        </p:blipFill>
        <p:spPr bwMode="gray">
          <a:xfrm>
            <a:off x="4549719" y="2027060"/>
            <a:ext cx="646194" cy="242323"/>
          </a:xfrm>
          <a:prstGeom prst="rect">
            <a:avLst/>
          </a:prstGeom>
        </p:spPr>
      </p:pic>
      <p:pic>
        <p:nvPicPr>
          <p:cNvPr id="78" name="Picture 77" descr="JD370A__G12180152062010_png.png"/>
          <p:cNvPicPr>
            <a:picLocks noChangeAspect="1"/>
          </p:cNvPicPr>
          <p:nvPr/>
        </p:nvPicPr>
        <p:blipFill>
          <a:blip r:embed="rId16" cstate="email"/>
          <a:stretch>
            <a:fillRect/>
          </a:stretch>
        </p:blipFill>
        <p:spPr bwMode="gray">
          <a:xfrm>
            <a:off x="5351238" y="2052282"/>
            <a:ext cx="618716" cy="182520"/>
          </a:xfrm>
          <a:prstGeom prst="rect">
            <a:avLst/>
          </a:prstGeom>
        </p:spPr>
      </p:pic>
      <p:pic>
        <p:nvPicPr>
          <p:cNvPr id="79" name="Picture 78" descr="J9299A_G10993025092009.png"/>
          <p:cNvPicPr>
            <a:picLocks noChangeAspect="1"/>
          </p:cNvPicPr>
          <p:nvPr/>
        </p:nvPicPr>
        <p:blipFill>
          <a:blip r:embed="rId17" cstate="email"/>
          <a:stretch>
            <a:fillRect/>
          </a:stretch>
        </p:blipFill>
        <p:spPr bwMode="gray">
          <a:xfrm>
            <a:off x="6086908" y="2054792"/>
            <a:ext cx="659053" cy="156525"/>
          </a:xfrm>
          <a:prstGeom prst="rect">
            <a:avLst/>
          </a:prstGeom>
        </p:spPr>
      </p:pic>
      <p:pic>
        <p:nvPicPr>
          <p:cNvPr id="80" name="Picture 79" descr="MSM430.png"/>
          <p:cNvPicPr>
            <a:picLocks noChangeAspect="1"/>
          </p:cNvPicPr>
          <p:nvPr/>
        </p:nvPicPr>
        <p:blipFill>
          <a:blip r:embed="rId18" cstate="email"/>
          <a:stretch>
            <a:fillRect/>
          </a:stretch>
        </p:blipFill>
        <p:spPr bwMode="gray">
          <a:xfrm>
            <a:off x="6959627" y="2062467"/>
            <a:ext cx="486366" cy="424760"/>
          </a:xfrm>
          <a:prstGeom prst="rect">
            <a:avLst/>
          </a:prstGeom>
        </p:spPr>
      </p:pic>
      <p:pic>
        <p:nvPicPr>
          <p:cNvPr id="81" name="Picture 80" descr="JC101A__G12180167062010_png.png"/>
          <p:cNvPicPr>
            <a:picLocks noChangeAspect="1"/>
          </p:cNvPicPr>
          <p:nvPr/>
        </p:nvPicPr>
        <p:blipFill>
          <a:blip r:embed="rId19" cstate="email"/>
          <a:stretch>
            <a:fillRect/>
          </a:stretch>
        </p:blipFill>
        <p:spPr bwMode="gray">
          <a:xfrm>
            <a:off x="3815396" y="2052835"/>
            <a:ext cx="602661" cy="267588"/>
          </a:xfrm>
          <a:prstGeom prst="rect">
            <a:avLst/>
          </a:prstGeom>
        </p:spPr>
      </p:pic>
      <p:pic>
        <p:nvPicPr>
          <p:cNvPr id="83" name="Picture 82" descr="JF228A_G12004062052010.png"/>
          <p:cNvPicPr>
            <a:picLocks noChangeAspect="1"/>
          </p:cNvPicPr>
          <p:nvPr/>
        </p:nvPicPr>
        <p:blipFill>
          <a:blip r:embed="rId20" cstate="email"/>
          <a:stretch>
            <a:fillRect/>
          </a:stretch>
        </p:blipFill>
        <p:spPr bwMode="gray">
          <a:xfrm>
            <a:off x="5392638" y="1419926"/>
            <a:ext cx="813316" cy="284661"/>
          </a:xfrm>
          <a:prstGeom prst="rect">
            <a:avLst/>
          </a:prstGeom>
        </p:spPr>
      </p:pic>
      <p:pic>
        <p:nvPicPr>
          <p:cNvPr id="84" name="Picture 83" descr="netscout-logo-FINAL.png"/>
          <p:cNvPicPr>
            <a:picLocks noChangeAspect="1"/>
          </p:cNvPicPr>
          <p:nvPr/>
        </p:nvPicPr>
        <p:blipFill>
          <a:blip r:embed="rId21" cstate="email"/>
          <a:stretch>
            <a:fillRect/>
          </a:stretch>
        </p:blipFill>
        <p:spPr bwMode="gray">
          <a:xfrm>
            <a:off x="6276529" y="3683431"/>
            <a:ext cx="1038497" cy="263745"/>
          </a:xfrm>
          <a:prstGeom prst="rect">
            <a:avLst/>
          </a:prstGeom>
        </p:spPr>
      </p:pic>
      <p:pic>
        <p:nvPicPr>
          <p:cNvPr id="90" name="Picture 89" descr="JC186A_IPS_.png"/>
          <p:cNvPicPr>
            <a:picLocks noChangeAspect="1"/>
          </p:cNvPicPr>
          <p:nvPr/>
        </p:nvPicPr>
        <p:blipFill>
          <a:blip r:embed="rId22" cstate="email"/>
          <a:stretch>
            <a:fillRect/>
          </a:stretch>
        </p:blipFill>
        <p:spPr>
          <a:xfrm>
            <a:off x="5717305" y="2923658"/>
            <a:ext cx="882869" cy="264861"/>
          </a:xfrm>
          <a:prstGeom prst="rect">
            <a:avLst/>
          </a:prstGeom>
        </p:spPr>
      </p:pic>
      <p:pic>
        <p:nvPicPr>
          <p:cNvPr id="91" name="Picture 90" descr="J9521A_RF-Manager_G11353002122009_png_PNG.png"/>
          <p:cNvPicPr>
            <a:picLocks noChangeAspect="1"/>
          </p:cNvPicPr>
          <p:nvPr/>
        </p:nvPicPr>
        <p:blipFill>
          <a:blip r:embed="rId23" cstate="email"/>
          <a:stretch>
            <a:fillRect/>
          </a:stretch>
        </p:blipFill>
        <p:spPr>
          <a:xfrm>
            <a:off x="6800922" y="2881582"/>
            <a:ext cx="944181" cy="265551"/>
          </a:xfrm>
          <a:prstGeom prst="rect">
            <a:avLst/>
          </a:prstGeom>
        </p:spPr>
      </p:pic>
      <p:pic>
        <p:nvPicPr>
          <p:cNvPr id="82" name="Picture 81" descr="JF228A_G12004062052010.png"/>
          <p:cNvPicPr>
            <a:picLocks noChangeAspect="1"/>
          </p:cNvPicPr>
          <p:nvPr/>
        </p:nvPicPr>
        <p:blipFill>
          <a:blip r:embed="rId20" cstate="email"/>
          <a:stretch>
            <a:fillRect/>
          </a:stretch>
        </p:blipFill>
        <p:spPr bwMode="gray">
          <a:xfrm>
            <a:off x="3558583" y="2890323"/>
            <a:ext cx="813316" cy="284661"/>
          </a:xfrm>
          <a:prstGeom prst="rect">
            <a:avLst/>
          </a:prstGeom>
        </p:spPr>
      </p:pic>
      <p:pic>
        <p:nvPicPr>
          <p:cNvPr id="57" name="Picture 2" descr="C:\Users\nisanche\AppData\Local\Microsoft\Windows\Temporary Internet Files\Content.IE5\D98TA2QX\AdvServ_zl_Module_J9483A_FTangle_96dpi_800x600[1].png"/>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5015635" y="3538219"/>
            <a:ext cx="846522" cy="592565"/>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C:\Users\nisanche\AppData\Local\Microsoft\Windows\Temporary Internet Files\Content.IE5\D98TA2QX\AdvServ_zl_Module_J9483A_FTangle_96dpi_800x600[1].png"/>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4621028" y="2874191"/>
            <a:ext cx="846522" cy="592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70599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364142" y="1739786"/>
            <a:ext cx="3973189" cy="1319001"/>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 Placeholder 19"/>
          <p:cNvSpPr>
            <a:spLocks noGrp="1"/>
          </p:cNvSpPr>
          <p:nvPr>
            <p:ph type="subTitle" idx="1"/>
          </p:nvPr>
        </p:nvSpPr>
        <p:spPr/>
        <p:txBody>
          <a:bodyPr/>
          <a:lstStyle/>
          <a:p>
            <a:r>
              <a:rPr lang="en-US" smtClean="0">
                <a:latin typeface="+mn-lt"/>
              </a:rPr>
              <a:t>Converges network functionality, security and services for simplicity</a:t>
            </a:r>
            <a:endParaRPr lang="en-US" dirty="0">
              <a:latin typeface="+mn-lt"/>
            </a:endParaRPr>
          </a:p>
        </p:txBody>
      </p:sp>
      <p:sp>
        <p:nvSpPr>
          <p:cNvPr id="5" name="Title 4"/>
          <p:cNvSpPr>
            <a:spLocks noGrp="1"/>
          </p:cNvSpPr>
          <p:nvPr>
            <p:ph type="title"/>
          </p:nvPr>
        </p:nvSpPr>
        <p:spPr/>
        <p:txBody>
          <a:bodyPr/>
          <a:lstStyle/>
          <a:p>
            <a:pPr lvl="0"/>
            <a:r>
              <a:rPr lang="en-US" dirty="0" smtClean="0">
                <a:latin typeface="+mn-lt"/>
              </a:rPr>
              <a:t>FlexBranch delivers the plug &amp; play remote network</a:t>
            </a:r>
            <a:endParaRPr lang="en-US" dirty="0">
              <a:latin typeface="+mn-lt"/>
            </a:endParaRPr>
          </a:p>
        </p:txBody>
      </p:sp>
      <p:sp>
        <p:nvSpPr>
          <p:cNvPr id="27" name="Text Placeholder 26"/>
          <p:cNvSpPr>
            <a:spLocks noGrp="1"/>
          </p:cNvSpPr>
          <p:nvPr>
            <p:ph type="body" sz="quarter" idx="14"/>
          </p:nvPr>
        </p:nvSpPr>
        <p:spPr/>
        <p:txBody>
          <a:bodyPr/>
          <a:lstStyle/>
          <a:p>
            <a:pPr>
              <a:spcBef>
                <a:spcPts val="1200"/>
              </a:spcBef>
            </a:pPr>
            <a:r>
              <a:rPr lang="en-US" dirty="0" smtClean="0">
                <a:latin typeface="+mn-lt"/>
              </a:rPr>
              <a:t>Best-in-class application ecosystem</a:t>
            </a:r>
          </a:p>
          <a:p>
            <a:pPr>
              <a:spcBef>
                <a:spcPts val="1200"/>
              </a:spcBef>
            </a:pPr>
            <a:r>
              <a:rPr lang="en-US" dirty="0" smtClean="0">
                <a:latin typeface="+mn-lt"/>
              </a:rPr>
              <a:t>Centralized network management</a:t>
            </a:r>
          </a:p>
          <a:p>
            <a:pPr>
              <a:spcBef>
                <a:spcPts val="1200"/>
              </a:spcBef>
            </a:pPr>
            <a:r>
              <a:rPr lang="en-US" dirty="0" smtClean="0">
                <a:latin typeface="+mn-lt"/>
              </a:rPr>
              <a:t>Mobile and remote-site security</a:t>
            </a:r>
          </a:p>
        </p:txBody>
      </p:sp>
      <p:pic>
        <p:nvPicPr>
          <p:cNvPr id="8" name="Picture 7" descr="slide15_5406zl.png"/>
          <p:cNvPicPr>
            <a:picLocks noChangeAspect="1"/>
          </p:cNvPicPr>
          <p:nvPr/>
        </p:nvPicPr>
        <p:blipFill>
          <a:blip r:embed="rId3" cstate="print"/>
          <a:srcRect/>
          <a:stretch>
            <a:fillRect/>
          </a:stretch>
        </p:blipFill>
        <p:spPr>
          <a:xfrm>
            <a:off x="1685808" y="2656104"/>
            <a:ext cx="1645154" cy="936757"/>
          </a:xfrm>
          <a:prstGeom prst="rect">
            <a:avLst/>
          </a:prstGeom>
          <a:effectLst/>
        </p:spPr>
      </p:pic>
      <p:pic>
        <p:nvPicPr>
          <p:cNvPr id="9" name="Picture 7" descr="Microsoft_logo_white.png"/>
          <p:cNvPicPr>
            <a:picLocks/>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44859" y="1813107"/>
            <a:ext cx="587581" cy="144170"/>
          </a:xfrm>
          <a:prstGeom prst="rect">
            <a:avLst/>
          </a:prstGeom>
          <a:noFill/>
          <a:ln w="9525">
            <a:noFill/>
            <a:miter lim="800000"/>
            <a:headEnd/>
            <a:tailEnd/>
          </a:ln>
        </p:spPr>
      </p:pic>
      <p:pic>
        <p:nvPicPr>
          <p:cNvPr id="11" name="Picture 5" descr="citrix_logo_white_w485.png"/>
          <p:cNvPicPr>
            <a:picLocks/>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35576" y="2189645"/>
            <a:ext cx="413210" cy="184022"/>
          </a:xfrm>
          <a:prstGeom prst="rect">
            <a:avLst/>
          </a:prstGeom>
          <a:noFill/>
          <a:ln w="9525">
            <a:noFill/>
            <a:miter lim="800000"/>
            <a:headEnd/>
            <a:tailEnd/>
          </a:ln>
        </p:spPr>
      </p:pic>
      <p:pic>
        <p:nvPicPr>
          <p:cNvPr id="12" name="Picture 8" descr="NetScout_white.png"/>
          <p:cNvPicPr>
            <a:picLocks/>
          </p:cNvPicPr>
          <p:nvPr/>
        </p:nvPicPr>
        <p:blipFill>
          <a:blip r:embed="rId6" cstate="print"/>
          <a:srcRect/>
          <a:stretch>
            <a:fillRect/>
          </a:stretch>
        </p:blipFill>
        <p:spPr bwMode="auto">
          <a:xfrm>
            <a:off x="465604" y="1965604"/>
            <a:ext cx="830646" cy="184022"/>
          </a:xfrm>
          <a:prstGeom prst="rect">
            <a:avLst/>
          </a:prstGeom>
          <a:noFill/>
          <a:ln w="9525">
            <a:noFill/>
            <a:miter lim="800000"/>
            <a:headEnd/>
            <a:tailEnd/>
          </a:ln>
        </p:spPr>
      </p:pic>
      <p:pic>
        <p:nvPicPr>
          <p:cNvPr id="13" name="Picture 6" descr="Riverbed-[Converted].png"/>
          <p:cNvPicPr>
            <a:picLocks/>
          </p:cNvPicPr>
          <p:nvPr/>
        </p:nvPicPr>
        <p:blipFill>
          <a:blip r:embed="rId7" cstate="screen">
            <a:extLst>
              <a:ext uri="{28A0092B-C50C-407E-A947-70E740481C1C}">
                <a14:useLocalDpi xmlns:a14="http://schemas.microsoft.com/office/drawing/2010/main"/>
              </a:ext>
            </a:extLst>
          </a:blip>
          <a:srcRect/>
          <a:stretch>
            <a:fillRect/>
          </a:stretch>
        </p:blipFill>
        <p:spPr bwMode="auto">
          <a:xfrm>
            <a:off x="553713" y="2427819"/>
            <a:ext cx="513605" cy="179334"/>
          </a:xfrm>
          <a:prstGeom prst="rect">
            <a:avLst/>
          </a:prstGeom>
          <a:noFill/>
          <a:ln w="9525">
            <a:noFill/>
            <a:miter lim="800000"/>
            <a:headEnd/>
            <a:tailEnd/>
          </a:ln>
        </p:spPr>
      </p:pic>
      <p:pic>
        <p:nvPicPr>
          <p:cNvPr id="14" name="Picture 10" descr="C:\Users\Kirk\Desktop\HP ROI Sep 10 Cullen\Logos\Fortinet_Logos\Fortinet.png"/>
          <p:cNvPicPr>
            <a:picLocks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90956" y="2791821"/>
            <a:ext cx="950064" cy="92598"/>
          </a:xfrm>
          <a:prstGeom prst="rect">
            <a:avLst/>
          </a:prstGeom>
          <a:noFill/>
          <a:ln w="9525">
            <a:noFill/>
            <a:miter lim="800000"/>
            <a:headEnd/>
            <a:tailEnd/>
          </a:ln>
        </p:spPr>
      </p:pic>
      <p:pic>
        <p:nvPicPr>
          <p:cNvPr id="15" name="Picture 4" descr="C:\Users\Kirk\Desktop\HP ROI Sep 10 Cullen\Logos\Aastra color logo.png"/>
          <p:cNvPicPr>
            <a:picLocks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244543" y="1860747"/>
            <a:ext cx="850725" cy="186367"/>
          </a:xfrm>
          <a:prstGeom prst="rect">
            <a:avLst/>
          </a:prstGeom>
          <a:noFill/>
          <a:ln w="9525">
            <a:noFill/>
            <a:miter lim="800000"/>
            <a:headEnd/>
            <a:tailEnd/>
          </a:ln>
        </p:spPr>
      </p:pic>
      <p:pic>
        <p:nvPicPr>
          <p:cNvPr id="16" name="Picture 9" descr="C:\Users\Kirk\Desktop\HP ROI Sep 10 Cullen\Logos\Ekahau\ekahau_CMYK_logo2.png"/>
          <p:cNvPicPr>
            <a:picLocks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297964" y="2222983"/>
            <a:ext cx="733420" cy="227391"/>
          </a:xfrm>
          <a:prstGeom prst="rect">
            <a:avLst/>
          </a:prstGeom>
          <a:noFill/>
          <a:ln w="9525">
            <a:noFill/>
            <a:miter lim="800000"/>
            <a:headEnd/>
            <a:tailEnd/>
          </a:ln>
        </p:spPr>
      </p:pic>
      <p:pic>
        <p:nvPicPr>
          <p:cNvPr id="17" name="Picture 4" descr="Avaya.png"/>
          <p:cNvPicPr>
            <a:picLocks/>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392641" y="1861988"/>
            <a:ext cx="504094" cy="158236"/>
          </a:xfrm>
          <a:prstGeom prst="rect">
            <a:avLst/>
          </a:prstGeom>
          <a:noFill/>
          <a:ln w="9525">
            <a:noFill/>
            <a:miter lim="800000"/>
            <a:headEnd/>
            <a:tailEnd/>
          </a:ln>
        </p:spPr>
      </p:pic>
      <p:pic>
        <p:nvPicPr>
          <p:cNvPr id="18" name="Picture 11" descr="C:\Users\Kirk\Desktop\HP ROI Sep 10 Cullen\Logos\AirTight_Logos\AirTight_Logocwhite.png"/>
          <p:cNvPicPr>
            <a:picLocks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218009" y="2498929"/>
            <a:ext cx="662614" cy="275448"/>
          </a:xfrm>
          <a:prstGeom prst="rect">
            <a:avLst/>
          </a:prstGeom>
          <a:noFill/>
          <a:ln w="9525">
            <a:noFill/>
            <a:miter lim="800000"/>
            <a:headEnd/>
            <a:tailEnd/>
          </a:ln>
        </p:spPr>
      </p:pic>
      <p:pic>
        <p:nvPicPr>
          <p:cNvPr id="19" name="Picture 12" descr="C:\Users\Kirk\Desktop\HP ROI Sep 10 Cullen\Logos\Vantronix\vantronix_company_logo.png"/>
          <p:cNvPicPr>
            <a:picLocks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386380" y="2149378"/>
            <a:ext cx="869747" cy="213326"/>
          </a:xfrm>
          <a:prstGeom prst="rect">
            <a:avLst/>
          </a:prstGeom>
          <a:noFill/>
          <a:ln w="9525">
            <a:noFill/>
            <a:miter lim="800000"/>
            <a:headEnd/>
            <a:tailEnd/>
          </a:ln>
        </p:spPr>
      </p:pic>
      <p:sp>
        <p:nvSpPr>
          <p:cNvPr id="22" name="Title 5"/>
          <p:cNvSpPr txBox="1">
            <a:spLocks/>
          </p:cNvSpPr>
          <p:nvPr/>
        </p:nvSpPr>
        <p:spPr bwMode="black">
          <a:xfrm>
            <a:off x="481298" y="3694096"/>
            <a:ext cx="8071983" cy="646331"/>
          </a:xfrm>
          <a:prstGeom prst="rect">
            <a:avLst/>
          </a:prstGeom>
        </p:spPr>
        <p:txBody>
          <a:bodyPr vert="horz" wrap="square" lIns="91440" tIns="45720" rIns="91440" bIns="45720" rtlCol="0" anchor="ctr">
            <a:spAutoFit/>
          </a:bodyPr>
          <a:lstStyle/>
          <a:p>
            <a:pPr marR="0" indent="0" algn="ctr" fontAlgn="auto">
              <a:lnSpc>
                <a:spcPct val="100000"/>
              </a:lnSpc>
              <a:spcBef>
                <a:spcPct val="0"/>
              </a:spcBef>
              <a:spcAft>
                <a:spcPts val="0"/>
              </a:spcAft>
              <a:buClrTx/>
              <a:buSzTx/>
              <a:buFontTx/>
              <a:buNone/>
              <a:tabLst/>
              <a:defRPr/>
            </a:pPr>
            <a:r>
              <a:rPr lang="en-US" b="1" dirty="0" smtClean="0">
                <a:solidFill>
                  <a:schemeClr val="accent1"/>
                </a:solidFill>
                <a:sym typeface="Myriad Set Semibold" charset="0"/>
              </a:rPr>
              <a:t>5400 &amp; 8200: Industry’s first converged branch solution </a:t>
            </a:r>
            <a:br>
              <a:rPr lang="en-US" b="1" dirty="0" smtClean="0">
                <a:solidFill>
                  <a:schemeClr val="accent1"/>
                </a:solidFill>
                <a:sym typeface="Myriad Set Semibold" charset="0"/>
              </a:rPr>
            </a:br>
            <a:r>
              <a:rPr lang="en-US" b="1" dirty="0" smtClean="0">
                <a:sym typeface="Myriad Set Semibold" charset="0"/>
              </a:rPr>
              <a:t>integrating best-in-class applications</a:t>
            </a:r>
          </a:p>
        </p:txBody>
      </p:sp>
    </p:spTree>
    <p:extLst>
      <p:ext uri="{BB962C8B-B14F-4D97-AF65-F5344CB8AC3E}">
        <p14:creationId xmlns:p14="http://schemas.microsoft.com/office/powerpoint/2010/main" val="38713515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subTitle" idx="1"/>
          </p:nvPr>
        </p:nvSpPr>
        <p:spPr>
          <a:xfrm>
            <a:off x="331469" y="751390"/>
            <a:ext cx="8460105" cy="553998"/>
          </a:xfrm>
        </p:spPr>
        <p:txBody>
          <a:bodyPr/>
          <a:lstStyle/>
          <a:p>
            <a:r>
              <a:rPr lang="en-US" dirty="0" smtClean="0">
                <a:latin typeface="+mn-lt"/>
              </a:rPr>
              <a:t>Single pane-of-glass management that expands to virtual elements and federates with server orchestration</a:t>
            </a:r>
            <a:endParaRPr lang="en-US" dirty="0">
              <a:latin typeface="+mn-lt"/>
            </a:endParaRPr>
          </a:p>
        </p:txBody>
      </p:sp>
      <p:sp>
        <p:nvSpPr>
          <p:cNvPr id="6" name="Title 5"/>
          <p:cNvSpPr>
            <a:spLocks noGrp="1"/>
          </p:cNvSpPr>
          <p:nvPr>
            <p:ph type="title"/>
          </p:nvPr>
        </p:nvSpPr>
        <p:spPr/>
        <p:txBody>
          <a:bodyPr/>
          <a:lstStyle/>
          <a:p>
            <a:r>
              <a:rPr lang="en-US" smtClean="0"/>
              <a:t>Managing FlexNetwork</a:t>
            </a:r>
            <a:endParaRPr lang="en-US" dirty="0"/>
          </a:p>
        </p:txBody>
      </p:sp>
      <p:pic>
        <p:nvPicPr>
          <p:cNvPr id="9" name="Picture 8" descr="IMC_IG_525x325.png"/>
          <p:cNvPicPr>
            <a:picLocks noChangeAspect="1"/>
          </p:cNvPicPr>
          <p:nvPr/>
        </p:nvPicPr>
        <p:blipFill>
          <a:blip r:embed="rId3" cstate="screen">
            <a:extLst>
              <a:ext uri="{28A0092B-C50C-407E-A947-70E740481C1C}">
                <a14:useLocalDpi xmlns:a14="http://schemas.microsoft.com/office/drawing/2010/main"/>
              </a:ext>
            </a:extLst>
          </a:blip>
          <a:srcRect t="17982" b="10169"/>
          <a:stretch>
            <a:fillRect/>
          </a:stretch>
        </p:blipFill>
        <p:spPr>
          <a:xfrm>
            <a:off x="643891" y="1256626"/>
            <a:ext cx="5482288" cy="2438400"/>
          </a:xfrm>
          <a:prstGeom prst="rect">
            <a:avLst/>
          </a:prstGeom>
        </p:spPr>
      </p:pic>
      <p:sp>
        <p:nvSpPr>
          <p:cNvPr id="10" name="Rectangle 9"/>
          <p:cNvSpPr/>
          <p:nvPr/>
        </p:nvSpPr>
        <p:spPr bwMode="blackWhite">
          <a:xfrm>
            <a:off x="4719342" y="3150317"/>
            <a:ext cx="2703513" cy="6254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defTabSz="457200">
              <a:spcBef>
                <a:spcPts val="600"/>
              </a:spcBef>
              <a:defRPr/>
            </a:pPr>
            <a:r>
              <a:rPr lang="en-US" b="1" dirty="0" smtClean="0">
                <a:solidFill>
                  <a:schemeClr val="accent1"/>
                </a:solidFill>
              </a:rPr>
              <a:t>Intelligent Management Center v5</a:t>
            </a:r>
            <a:endParaRPr lang="en-US" b="1" dirty="0">
              <a:solidFill>
                <a:schemeClr val="accent1"/>
              </a:solidFill>
            </a:endParaRPr>
          </a:p>
        </p:txBody>
      </p:sp>
    </p:spTree>
    <p:extLst>
      <p:ext uri="{BB962C8B-B14F-4D97-AF65-F5344CB8AC3E}">
        <p14:creationId xmlns:p14="http://schemas.microsoft.com/office/powerpoint/2010/main" val="46182158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subTitle" idx="1"/>
          </p:nvPr>
        </p:nvSpPr>
        <p:spPr/>
        <p:txBody>
          <a:bodyPr/>
          <a:lstStyle/>
          <a:p>
            <a:r>
              <a:rPr lang="en-US" dirty="0" smtClean="0">
                <a:latin typeface="+mn-lt"/>
              </a:rPr>
              <a:t>Single pane-of-glass management for HP’s </a:t>
            </a:r>
            <a:r>
              <a:rPr lang="en-US" dirty="0" err="1" smtClean="0">
                <a:latin typeface="+mn-lt"/>
              </a:rPr>
              <a:t>FlexNetwork</a:t>
            </a:r>
            <a:r>
              <a:rPr lang="en-US" dirty="0" smtClean="0">
                <a:latin typeface="+mn-lt"/>
              </a:rPr>
              <a:t> Architecture</a:t>
            </a:r>
            <a:endParaRPr lang="en-US" dirty="0">
              <a:latin typeface="+mn-lt"/>
            </a:endParaRPr>
          </a:p>
        </p:txBody>
      </p:sp>
      <p:sp>
        <p:nvSpPr>
          <p:cNvPr id="6" name="Title 5"/>
          <p:cNvSpPr>
            <a:spLocks noGrp="1"/>
          </p:cNvSpPr>
          <p:nvPr>
            <p:ph type="title"/>
          </p:nvPr>
        </p:nvSpPr>
        <p:spPr/>
        <p:txBody>
          <a:bodyPr/>
          <a:lstStyle/>
          <a:p>
            <a:r>
              <a:rPr lang="en-US" dirty="0" smtClean="0">
                <a:latin typeface="+mn-lt"/>
              </a:rPr>
              <a:t>Intelligent Management Center</a:t>
            </a:r>
            <a:endParaRPr lang="en-US" dirty="0">
              <a:latin typeface="+mn-lt"/>
            </a:endParaRPr>
          </a:p>
        </p:txBody>
      </p:sp>
      <p:sp>
        <p:nvSpPr>
          <p:cNvPr id="8" name="Content Placeholder 7"/>
          <p:cNvSpPr>
            <a:spLocks noGrp="1"/>
          </p:cNvSpPr>
          <p:nvPr>
            <p:ph type="body" sz="quarter" idx="14"/>
          </p:nvPr>
        </p:nvSpPr>
        <p:spPr>
          <a:xfrm>
            <a:off x="3681877" y="1302819"/>
            <a:ext cx="4661448" cy="2387150"/>
          </a:xfrm>
        </p:spPr>
        <p:txBody>
          <a:bodyPr>
            <a:normAutofit fontScale="92500"/>
          </a:bodyPr>
          <a:lstStyle/>
          <a:p>
            <a:pPr>
              <a:lnSpc>
                <a:spcPct val="100000"/>
              </a:lnSpc>
              <a:spcBef>
                <a:spcPts val="1200"/>
              </a:spcBef>
            </a:pPr>
            <a:r>
              <a:rPr lang="en-US" dirty="0" smtClean="0">
                <a:latin typeface="+mn-lt"/>
              </a:rPr>
              <a:t>Single pane-of-glass, multi-vendor network management from access to core</a:t>
            </a:r>
          </a:p>
          <a:p>
            <a:pPr>
              <a:lnSpc>
                <a:spcPct val="100000"/>
              </a:lnSpc>
              <a:spcBef>
                <a:spcPts val="1200"/>
              </a:spcBef>
            </a:pPr>
            <a:r>
              <a:rPr lang="en-US" dirty="0" smtClean="0">
                <a:latin typeface="+mn-lt"/>
              </a:rPr>
              <a:t>Consistent views into the physical and virtual worlds</a:t>
            </a:r>
          </a:p>
          <a:p>
            <a:pPr>
              <a:lnSpc>
                <a:spcPct val="100000"/>
              </a:lnSpc>
              <a:spcBef>
                <a:spcPts val="1200"/>
              </a:spcBef>
            </a:pPr>
            <a:r>
              <a:rPr lang="en-US" dirty="0" smtClean="0">
                <a:latin typeface="+mn-lt"/>
              </a:rPr>
              <a:t>Converged wired &amp; wireless network management</a:t>
            </a:r>
          </a:p>
          <a:p>
            <a:pPr>
              <a:lnSpc>
                <a:spcPct val="100000"/>
              </a:lnSpc>
              <a:spcBef>
                <a:spcPts val="1200"/>
              </a:spcBef>
            </a:pPr>
            <a:r>
              <a:rPr lang="en-US" dirty="0" smtClean="0">
                <a:latin typeface="+mn-lt"/>
              </a:rPr>
              <a:t>Integrated user security and policy management</a:t>
            </a:r>
          </a:p>
        </p:txBody>
      </p:sp>
      <p:pic>
        <p:nvPicPr>
          <p:cNvPr id="9" name="Picture 7" descr="Capture_05062009_234646"/>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356612" y="1267697"/>
            <a:ext cx="3069586" cy="2292799"/>
          </a:xfrm>
          <a:prstGeom prst="rect">
            <a:avLst/>
          </a:prstGeom>
          <a:solidFill>
            <a:srgbClr val="FFFFFF">
              <a:shade val="85000"/>
            </a:srgbClr>
          </a:solidFill>
          <a:ln>
            <a:noFill/>
          </a:ln>
          <a:effectLst>
            <a:outerShdw blurRad="127000" dist="127000" dir="2700000" algn="tl" rotWithShape="0">
              <a:prstClr val="black">
                <a:alpha val="40000"/>
              </a:prstClr>
            </a:outerShdw>
          </a:effectLst>
        </p:spPr>
      </p:pic>
      <p:sp>
        <p:nvSpPr>
          <p:cNvPr id="10" name="Rectangle 9"/>
          <p:cNvSpPr/>
          <p:nvPr/>
        </p:nvSpPr>
        <p:spPr>
          <a:xfrm>
            <a:off x="370054" y="3840061"/>
            <a:ext cx="8242331" cy="49765"/>
          </a:xfrm>
          <a:prstGeom prst="rect">
            <a:avLst/>
          </a:prstGeom>
          <a:solidFill>
            <a:schemeClr val="bg1">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2000" dirty="0" smtClean="0">
              <a:solidFill>
                <a:prstClr val="white"/>
              </a:solidFill>
              <a:latin typeface="+mj-lt"/>
            </a:endParaRPr>
          </a:p>
        </p:txBody>
      </p:sp>
      <p:sp>
        <p:nvSpPr>
          <p:cNvPr id="11" name="TextBox 10"/>
          <p:cNvSpPr txBox="1"/>
          <p:nvPr/>
        </p:nvSpPr>
        <p:spPr>
          <a:xfrm>
            <a:off x="6582093" y="3943950"/>
            <a:ext cx="2103120" cy="615553"/>
          </a:xfrm>
          <a:prstGeom prst="rect">
            <a:avLst/>
          </a:prstGeom>
          <a:noFill/>
        </p:spPr>
        <p:txBody>
          <a:bodyPr wrap="square" rtlCol="0">
            <a:spAutoFit/>
          </a:bodyPr>
          <a:lstStyle/>
          <a:p>
            <a:pPr algn="ctr">
              <a:lnSpc>
                <a:spcPct val="85000"/>
              </a:lnSpc>
            </a:pPr>
            <a:r>
              <a:rPr lang="en-US" sz="1600" dirty="0" smtClean="0">
                <a:latin typeface="Futura Bk"/>
              </a:rPr>
              <a:t>… and over </a:t>
            </a:r>
            <a:r>
              <a:rPr lang="en-US" sz="2400" b="1" dirty="0" smtClean="0">
                <a:solidFill>
                  <a:schemeClr val="accent1"/>
                </a:solidFill>
                <a:latin typeface="+mj-lt"/>
              </a:rPr>
              <a:t>1000</a:t>
            </a:r>
            <a:r>
              <a:rPr lang="en-US" sz="1600" dirty="0" smtClean="0">
                <a:solidFill>
                  <a:schemeClr val="accent4"/>
                </a:solidFill>
                <a:latin typeface="+mj-lt"/>
              </a:rPr>
              <a:t> </a:t>
            </a:r>
            <a:r>
              <a:rPr lang="en-US" sz="1600" dirty="0" smtClean="0">
                <a:latin typeface="+mj-lt"/>
              </a:rPr>
              <a:t>are from Cisco</a:t>
            </a:r>
          </a:p>
        </p:txBody>
      </p:sp>
      <p:sp>
        <p:nvSpPr>
          <p:cNvPr id="12" name="TextBox 11"/>
          <p:cNvSpPr txBox="1"/>
          <p:nvPr/>
        </p:nvSpPr>
        <p:spPr>
          <a:xfrm>
            <a:off x="461483" y="3943950"/>
            <a:ext cx="1784732" cy="615553"/>
          </a:xfrm>
          <a:prstGeom prst="rect">
            <a:avLst/>
          </a:prstGeom>
          <a:noFill/>
        </p:spPr>
        <p:txBody>
          <a:bodyPr wrap="square" rtlCol="0">
            <a:spAutoFit/>
          </a:bodyPr>
          <a:lstStyle/>
          <a:p>
            <a:pPr algn="ctr">
              <a:lnSpc>
                <a:spcPct val="85000"/>
              </a:lnSpc>
            </a:pPr>
            <a:r>
              <a:rPr lang="en-US" sz="2400" b="1" dirty="0" smtClean="0">
                <a:solidFill>
                  <a:schemeClr val="accent1"/>
                </a:solidFill>
                <a:latin typeface="+mj-lt"/>
              </a:rPr>
              <a:t>2600</a:t>
            </a:r>
            <a:r>
              <a:rPr lang="en-US" sz="1600" dirty="0" smtClean="0">
                <a:solidFill>
                  <a:schemeClr val="bg1"/>
                </a:solidFill>
                <a:latin typeface="+mj-lt"/>
              </a:rPr>
              <a:t> </a:t>
            </a:r>
            <a:r>
              <a:rPr lang="en-US" sz="1600" dirty="0" smtClean="0">
                <a:latin typeface="+mj-lt"/>
              </a:rPr>
              <a:t>devices supported</a:t>
            </a:r>
          </a:p>
        </p:txBody>
      </p:sp>
      <p:sp>
        <p:nvSpPr>
          <p:cNvPr id="13" name="TextBox 12"/>
          <p:cNvSpPr txBox="1"/>
          <p:nvPr/>
        </p:nvSpPr>
        <p:spPr>
          <a:xfrm>
            <a:off x="3536980" y="3943950"/>
            <a:ext cx="1754348" cy="615553"/>
          </a:xfrm>
          <a:prstGeom prst="rect">
            <a:avLst/>
          </a:prstGeom>
          <a:noFill/>
        </p:spPr>
        <p:txBody>
          <a:bodyPr wrap="square" rtlCol="0">
            <a:spAutoFit/>
          </a:bodyPr>
          <a:lstStyle/>
          <a:p>
            <a:pPr algn="ctr">
              <a:lnSpc>
                <a:spcPct val="85000"/>
              </a:lnSpc>
            </a:pPr>
            <a:r>
              <a:rPr lang="en-US" sz="1600" dirty="0" smtClean="0">
                <a:latin typeface="Futura Bk"/>
              </a:rPr>
              <a:t>From</a:t>
            </a:r>
            <a:r>
              <a:rPr lang="en-US" sz="1600" dirty="0" smtClean="0">
                <a:solidFill>
                  <a:prstClr val="white"/>
                </a:solidFill>
                <a:latin typeface="Futura Bk"/>
              </a:rPr>
              <a:t> </a:t>
            </a:r>
            <a:r>
              <a:rPr lang="en-US" sz="2400" b="1" dirty="0" smtClean="0">
                <a:solidFill>
                  <a:schemeClr val="accent1"/>
                </a:solidFill>
                <a:latin typeface="+mj-lt"/>
              </a:rPr>
              <a:t>35</a:t>
            </a:r>
            <a:r>
              <a:rPr lang="en-US" sz="2400" dirty="0" smtClean="0">
                <a:solidFill>
                  <a:srgbClr val="FFC000"/>
                </a:solidFill>
                <a:latin typeface="+mj-lt"/>
              </a:rPr>
              <a:t> </a:t>
            </a:r>
            <a:r>
              <a:rPr lang="en-US" sz="1600" dirty="0" smtClean="0">
                <a:latin typeface="+mj-lt"/>
              </a:rPr>
              <a:t>manufacturers</a:t>
            </a:r>
          </a:p>
        </p:txBody>
      </p:sp>
    </p:spTree>
    <p:extLst>
      <p:ext uri="{BB962C8B-B14F-4D97-AF65-F5344CB8AC3E}">
        <p14:creationId xmlns:p14="http://schemas.microsoft.com/office/powerpoint/2010/main" val="104119326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subTitle" idx="1"/>
          </p:nvPr>
        </p:nvSpPr>
        <p:spPr>
          <a:xfrm>
            <a:off x="331469" y="751390"/>
            <a:ext cx="8460105" cy="605294"/>
          </a:xfrm>
        </p:spPr>
        <p:txBody>
          <a:bodyPr/>
          <a:lstStyle/>
          <a:p>
            <a:r>
              <a:rPr lang="en-US" dirty="0" smtClean="0">
                <a:latin typeface="+mn-lt"/>
              </a:rPr>
              <a:t>Leadership from edge to the data center core </a:t>
            </a:r>
          </a:p>
          <a:p>
            <a:endParaRPr lang="en-US" dirty="0">
              <a:latin typeface="+mn-lt"/>
            </a:endParaRPr>
          </a:p>
        </p:txBody>
      </p:sp>
      <p:sp>
        <p:nvSpPr>
          <p:cNvPr id="25605" name="Title 16"/>
          <p:cNvSpPr>
            <a:spLocks noGrp="1"/>
          </p:cNvSpPr>
          <p:nvPr>
            <p:ph type="title"/>
          </p:nvPr>
        </p:nvSpPr>
        <p:spPr/>
        <p:txBody>
          <a:bodyPr/>
          <a:lstStyle/>
          <a:p>
            <a:r>
              <a:rPr lang="en-US" smtClean="0">
                <a:latin typeface="+mn-lt"/>
              </a:rPr>
              <a:t>HP Networking</a:t>
            </a:r>
            <a:endParaRPr lang="en-US" dirty="0" smtClean="0">
              <a:latin typeface="+mn-lt"/>
            </a:endParaRPr>
          </a:p>
        </p:txBody>
      </p:sp>
      <p:grpSp>
        <p:nvGrpSpPr>
          <p:cNvPr id="2" name="Group 47"/>
          <p:cNvGrpSpPr/>
          <p:nvPr/>
        </p:nvGrpSpPr>
        <p:grpSpPr>
          <a:xfrm>
            <a:off x="380779" y="4001387"/>
            <a:ext cx="8306134" cy="307777"/>
            <a:chOff x="469791" y="3870234"/>
            <a:chExt cx="8306134" cy="307777"/>
          </a:xfrm>
        </p:grpSpPr>
        <p:sp>
          <p:nvSpPr>
            <p:cNvPr id="114" name="Rectangle 42"/>
            <p:cNvSpPr>
              <a:spLocks noChangeArrowheads="1"/>
            </p:cNvSpPr>
            <p:nvPr/>
          </p:nvSpPr>
          <p:spPr bwMode="gray">
            <a:xfrm>
              <a:off x="469791" y="3882989"/>
              <a:ext cx="1691169" cy="235449"/>
            </a:xfrm>
            <a:prstGeom prst="rect">
              <a:avLst/>
            </a:prstGeom>
            <a:noFill/>
            <a:ln w="9525">
              <a:noFill/>
              <a:miter lim="800000"/>
              <a:headEnd/>
              <a:tailEnd/>
            </a:ln>
          </p:spPr>
          <p:txBody>
            <a:bodyPr wrap="none" lIns="0" tIns="0" rIns="0" bIns="0" anchor="ctr" anchorCtr="0">
              <a:spAutoFit/>
            </a:bodyPr>
            <a:lstStyle/>
            <a:p>
              <a:pPr>
                <a:lnSpc>
                  <a:spcPct val="85000"/>
                </a:lnSpc>
                <a:defRPr/>
              </a:pPr>
              <a:r>
                <a:rPr kumimoji="0" lang="en-US" b="0" i="0" u="none" strike="noStrike" kern="0" cap="none" spc="0" normalizeH="0" baseline="0" noProof="0" dirty="0" smtClean="0">
                  <a:ln>
                    <a:noFill/>
                  </a:ln>
                  <a:effectLst>
                    <a:reflection blurRad="6350" stA="40000" endPos="20000" dir="5400000" sy="-100000" algn="bl" rotWithShape="0"/>
                  </a:effectLst>
                  <a:uLnTx/>
                  <a:uFillTx/>
                </a:rPr>
                <a:t>Flex</a:t>
              </a:r>
              <a:r>
                <a:rPr lang="en-US" b="1" kern="0" dirty="0">
                  <a:effectLst>
                    <a:reflection blurRad="6350" stA="40000" endPos="20000" dir="5400000" sy="-100000" algn="bl" rotWithShape="0"/>
                  </a:effectLst>
                </a:rPr>
                <a:t>Management</a:t>
              </a:r>
            </a:p>
          </p:txBody>
        </p:sp>
        <p:sp>
          <p:nvSpPr>
            <p:cNvPr id="115" name="Rectangle 78"/>
            <p:cNvSpPr>
              <a:spLocks noChangeArrowheads="1"/>
            </p:cNvSpPr>
            <p:nvPr/>
          </p:nvSpPr>
          <p:spPr bwMode="gray">
            <a:xfrm>
              <a:off x="6117393" y="3958720"/>
              <a:ext cx="1322478" cy="130805"/>
            </a:xfrm>
            <a:prstGeom prst="rect">
              <a:avLst/>
            </a:prstGeom>
            <a:noFill/>
            <a:ln w="9525">
              <a:noFill/>
              <a:miter lim="800000"/>
              <a:headEnd/>
              <a:tailEnd/>
            </a:ln>
          </p:spPr>
          <p:txBody>
            <a:bodyPr wrap="none" lIns="0" tIns="0" rIns="0" bIns="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kumimoji="0" lang="en-US" sz="1000" b="0" i="0" u="none" strike="noStrike" kern="0" cap="none" spc="0" normalizeH="0" baseline="0" noProof="0" dirty="0">
                  <a:ln>
                    <a:noFill/>
                  </a:ln>
                  <a:effectLst/>
                  <a:uLnTx/>
                  <a:uFillTx/>
                </a:rPr>
                <a:t>• Network Node Manager</a:t>
              </a:r>
            </a:p>
          </p:txBody>
        </p:sp>
        <p:sp>
          <p:nvSpPr>
            <p:cNvPr id="117" name="Rectangle 80"/>
            <p:cNvSpPr>
              <a:spLocks noChangeArrowheads="1"/>
            </p:cNvSpPr>
            <p:nvPr/>
          </p:nvSpPr>
          <p:spPr bwMode="gray">
            <a:xfrm>
              <a:off x="4551643" y="3870234"/>
              <a:ext cx="1312860" cy="307777"/>
            </a:xfrm>
            <a:prstGeom prst="rect">
              <a:avLst/>
            </a:prstGeom>
            <a:noFill/>
            <a:ln w="9525">
              <a:noFill/>
              <a:miter lim="800000"/>
              <a:headEnd/>
              <a:tailEnd/>
            </a:ln>
          </p:spPr>
          <p:txBody>
            <a:bodyPr wrap="none" lIns="0" tIns="0" rIns="0" bIns="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effectLst/>
                  <a:uLnTx/>
                  <a:uFillTx/>
                </a:rPr>
                <a:t>• Operations </a:t>
              </a:r>
              <a:r>
                <a:rPr lang="en-US" sz="1000" kern="0" dirty="0" smtClean="0"/>
                <a:t>A</a:t>
              </a:r>
              <a:r>
                <a:rPr kumimoji="0" lang="en-US" sz="1000" b="0" i="0" u="none" strike="noStrike" kern="0" cap="none" spc="0" normalizeH="0" baseline="0" noProof="0" dirty="0" smtClean="0">
                  <a:ln>
                    <a:noFill/>
                  </a:ln>
                  <a:effectLst/>
                  <a:uLnTx/>
                  <a:uFillTx/>
                </a:rPr>
                <a:t>utomation</a:t>
              </a:r>
              <a:r>
                <a:rPr kumimoji="0" lang="en-US" sz="1000" b="0" i="0" u="none" strike="noStrike" kern="0" cap="none" spc="0" normalizeH="0" baseline="0" noProof="0" dirty="0">
                  <a:ln>
                    <a:noFill/>
                  </a:ln>
                  <a:effectLst/>
                  <a:uLnTx/>
                  <a:uFillTx/>
                </a:rPr>
                <a:t/>
              </a:r>
              <a:br>
                <a:rPr kumimoji="0" lang="en-US" sz="1000" b="0" i="0" u="none" strike="noStrike" kern="0" cap="none" spc="0" normalizeH="0" baseline="0" noProof="0" dirty="0">
                  <a:ln>
                    <a:noFill/>
                  </a:ln>
                  <a:effectLst/>
                  <a:uLnTx/>
                  <a:uFillTx/>
                </a:rPr>
              </a:br>
              <a:r>
                <a:rPr kumimoji="0" lang="en-US" sz="1000" b="0" i="0" u="none" strike="noStrike" kern="0" cap="none" spc="0" normalizeH="0" baseline="0" noProof="0" dirty="0">
                  <a:ln>
                    <a:noFill/>
                  </a:ln>
                  <a:effectLst/>
                  <a:uLnTx/>
                  <a:uFillTx/>
                </a:rPr>
                <a:t>   </a:t>
              </a:r>
              <a:r>
                <a:rPr kumimoji="0" lang="en-US" sz="1000" b="0" i="0" u="none" strike="noStrike" kern="0" cap="none" spc="0" normalizeH="0" baseline="0" noProof="0" dirty="0" smtClean="0">
                  <a:ln>
                    <a:noFill/>
                  </a:ln>
                  <a:effectLst/>
                  <a:uLnTx/>
                  <a:uFillTx/>
                </a:rPr>
                <a:t>and Orchestration</a:t>
              </a:r>
              <a:endParaRPr kumimoji="0" lang="en-US" sz="1000" b="0" i="0" u="none" strike="noStrike" kern="0" cap="none" spc="0" normalizeH="0" baseline="0" noProof="0" dirty="0">
                <a:ln>
                  <a:noFill/>
                </a:ln>
                <a:effectLst/>
                <a:uLnTx/>
                <a:uFillTx/>
              </a:endParaRPr>
            </a:p>
          </p:txBody>
        </p:sp>
        <p:grpSp>
          <p:nvGrpSpPr>
            <p:cNvPr id="3" name="Group 27"/>
            <p:cNvGrpSpPr/>
            <p:nvPr/>
          </p:nvGrpSpPr>
          <p:grpSpPr>
            <a:xfrm>
              <a:off x="2591852" y="3870234"/>
              <a:ext cx="1724831" cy="290888"/>
              <a:chOff x="2584328" y="3870234"/>
              <a:chExt cx="1724831" cy="290888"/>
            </a:xfrm>
          </p:grpSpPr>
          <p:sp>
            <p:nvSpPr>
              <p:cNvPr id="116" name="Rectangle 79"/>
              <p:cNvSpPr>
                <a:spLocks noChangeArrowheads="1"/>
              </p:cNvSpPr>
              <p:nvPr/>
            </p:nvSpPr>
            <p:spPr bwMode="gray">
              <a:xfrm>
                <a:off x="2584328" y="4030317"/>
                <a:ext cx="1037143" cy="130805"/>
              </a:xfrm>
              <a:prstGeom prst="rect">
                <a:avLst/>
              </a:prstGeom>
              <a:noFill/>
              <a:ln w="9525">
                <a:noFill/>
                <a:miter lim="800000"/>
                <a:headEnd/>
                <a:tailEnd/>
              </a:ln>
            </p:spPr>
            <p:txBody>
              <a:bodyPr wrap="none" lIns="0" tIns="0" rIns="0" bIns="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kumimoji="0" lang="en-US" sz="1000" b="0" i="0" u="none" strike="noStrike" kern="0" cap="none" spc="0" normalizeH="0" baseline="0" noProof="0" dirty="0">
                    <a:ln>
                      <a:noFill/>
                    </a:ln>
                    <a:effectLst/>
                    <a:uLnTx/>
                    <a:uFillTx/>
                  </a:rPr>
                  <a:t>• Operations Center</a:t>
                </a:r>
              </a:p>
            </p:txBody>
          </p:sp>
          <p:sp>
            <p:nvSpPr>
              <p:cNvPr id="118" name="Rectangle 81"/>
              <p:cNvSpPr>
                <a:spLocks noChangeArrowheads="1"/>
              </p:cNvSpPr>
              <p:nvPr/>
            </p:nvSpPr>
            <p:spPr bwMode="gray">
              <a:xfrm>
                <a:off x="2584328" y="3870234"/>
                <a:ext cx="1724831" cy="130805"/>
              </a:xfrm>
              <a:prstGeom prst="rect">
                <a:avLst/>
              </a:prstGeom>
              <a:noFill/>
              <a:ln w="9525">
                <a:noFill/>
                <a:miter lim="800000"/>
                <a:headEnd/>
                <a:tailEnd/>
              </a:ln>
            </p:spPr>
            <p:txBody>
              <a:bodyPr wrap="none" lIns="0" tIns="0" rIns="0" bIns="0">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kumimoji="0" lang="en-US" sz="1000" b="0" i="0" u="none" strike="noStrike" kern="0" cap="none" spc="0" normalizeH="0" baseline="0" noProof="0" dirty="0">
                    <a:ln>
                      <a:noFill/>
                    </a:ln>
                    <a:effectLst/>
                    <a:uLnTx/>
                    <a:uFillTx/>
                  </a:rPr>
                  <a:t>• Intelligent Management Center</a:t>
                </a:r>
              </a:p>
            </p:txBody>
          </p:sp>
        </p:grpSp>
        <p:sp>
          <p:nvSpPr>
            <p:cNvPr id="106" name="Rectangle 45"/>
            <p:cNvSpPr>
              <a:spLocks noChangeArrowheads="1"/>
            </p:cNvSpPr>
            <p:nvPr/>
          </p:nvSpPr>
          <p:spPr bwMode="gray">
            <a:xfrm>
              <a:off x="7947172" y="3882989"/>
              <a:ext cx="828753" cy="235449"/>
            </a:xfrm>
            <a:prstGeom prst="rect">
              <a:avLst/>
            </a:prstGeom>
            <a:noFill/>
            <a:ln w="9525">
              <a:noFill/>
              <a:miter lim="800000"/>
              <a:headEnd/>
              <a:tailEnd/>
            </a:ln>
          </p:spPr>
          <p:txBody>
            <a:bodyPr wrap="none" lIns="0" tIns="0" rIns="0" bIns="0" anchor="ctr" anchorCtr="0">
              <a:spAutoFit/>
            </a:bodyPr>
            <a:lstStyle/>
            <a:p>
              <a:pPr marL="0" marR="0" lvl="0" indent="0" algn="ctr" defTabSz="914400" eaLnBrk="1" fontAlgn="auto" latinLnBrk="0" hangingPunct="1">
                <a:lnSpc>
                  <a:spcPct val="85000"/>
                </a:lnSpc>
                <a:spcBef>
                  <a:spcPts val="0"/>
                </a:spcBef>
                <a:spcAft>
                  <a:spcPts val="0"/>
                </a:spcAft>
                <a:buClrTx/>
                <a:buSzTx/>
                <a:buFontTx/>
                <a:buNone/>
                <a:tabLst/>
                <a:defRPr/>
              </a:pPr>
              <a:r>
                <a:rPr lang="en-US" b="1" kern="0" dirty="0">
                  <a:effectLst>
                    <a:reflection blurRad="6350" stA="40000" endPos="20000" dir="5400000" sy="-100000" algn="bl" rotWithShape="0"/>
                  </a:effectLst>
                </a:rPr>
                <a:t>Services</a:t>
              </a:r>
            </a:p>
          </p:txBody>
        </p:sp>
      </p:grpSp>
      <p:grpSp>
        <p:nvGrpSpPr>
          <p:cNvPr id="4" name="Group 44"/>
          <p:cNvGrpSpPr/>
          <p:nvPr/>
        </p:nvGrpSpPr>
        <p:grpSpPr>
          <a:xfrm>
            <a:off x="380779" y="1222798"/>
            <a:ext cx="8217167" cy="782421"/>
            <a:chOff x="469791" y="1130720"/>
            <a:chExt cx="8217167" cy="782421"/>
          </a:xfrm>
        </p:grpSpPr>
        <p:sp>
          <p:nvSpPr>
            <p:cNvPr id="111" name="Rectangle 32"/>
            <p:cNvSpPr>
              <a:spLocks noChangeArrowheads="1"/>
            </p:cNvSpPr>
            <p:nvPr/>
          </p:nvSpPr>
          <p:spPr bwMode="gray">
            <a:xfrm>
              <a:off x="469791" y="1404027"/>
              <a:ext cx="1008289" cy="235449"/>
            </a:xfrm>
            <a:prstGeom prst="rect">
              <a:avLst/>
            </a:prstGeom>
            <a:noFill/>
            <a:ln w="9525">
              <a:noFill/>
              <a:miter lim="800000"/>
              <a:headEnd/>
              <a:tailEnd/>
            </a:ln>
          </p:spPr>
          <p:txBody>
            <a:bodyPr wrap="none" lIns="0" tIns="0" rIns="0" bIns="0" anchor="ctr" anchorCtr="0">
              <a:spAutoFit/>
            </a:bodyPr>
            <a:lstStyle/>
            <a:p>
              <a:pPr marL="0" marR="0" lvl="0" indent="0" defTabSz="914400" eaLnBrk="1" fontAlgn="auto" latinLnBrk="0" hangingPunct="1">
                <a:lnSpc>
                  <a:spcPct val="85000"/>
                </a:lnSpc>
                <a:spcBef>
                  <a:spcPts val="0"/>
                </a:spcBef>
                <a:spcAft>
                  <a:spcPts val="0"/>
                </a:spcAft>
                <a:buClrTx/>
                <a:buSzTx/>
                <a:buFontTx/>
                <a:buNone/>
                <a:tabLst/>
                <a:defRPr/>
              </a:pPr>
              <a:r>
                <a:rPr kumimoji="0" lang="en-US" b="0" i="0" u="none" strike="noStrike" kern="0" cap="none" spc="0" normalizeH="0" baseline="0" noProof="0" dirty="0" smtClean="0">
                  <a:ln>
                    <a:noFill/>
                  </a:ln>
                  <a:effectLst>
                    <a:reflection blurRad="6350" stA="40000" endPos="20000" dir="5400000" sy="-100000" algn="bl" rotWithShape="0"/>
                  </a:effectLst>
                  <a:uLnTx/>
                  <a:uFillTx/>
                </a:rPr>
                <a:t>Flex</a:t>
              </a:r>
              <a:r>
                <a:rPr kumimoji="0" lang="en-US" b="1" i="0" u="none" strike="noStrike" kern="0" cap="none" spc="0" normalizeH="0" baseline="0" noProof="0" dirty="0" smtClean="0">
                  <a:ln>
                    <a:noFill/>
                  </a:ln>
                  <a:effectLst>
                    <a:reflection blurRad="6350" stA="40000" endPos="20000" dir="5400000" sy="-100000" algn="bl" rotWithShape="0"/>
                  </a:effectLst>
                  <a:uLnTx/>
                  <a:uFillTx/>
                </a:rPr>
                <a:t>Fabric</a:t>
              </a:r>
              <a:endParaRPr kumimoji="0" lang="en-US" b="1" i="0" u="none" strike="noStrike" kern="0" cap="none" spc="0" normalizeH="0" baseline="0" noProof="0" dirty="0">
                <a:ln>
                  <a:noFill/>
                </a:ln>
                <a:effectLst>
                  <a:reflection blurRad="6350" stA="40000" endPos="20000" dir="5400000" sy="-100000" algn="bl" rotWithShape="0"/>
                </a:effectLst>
                <a:uLnTx/>
                <a:uFillTx/>
              </a:endParaRPr>
            </a:p>
          </p:txBody>
        </p:sp>
        <p:grpSp>
          <p:nvGrpSpPr>
            <p:cNvPr id="5" name="Group 35"/>
            <p:cNvGrpSpPr/>
            <p:nvPr/>
          </p:nvGrpSpPr>
          <p:grpSpPr>
            <a:xfrm>
              <a:off x="3627230" y="1130720"/>
              <a:ext cx="253274" cy="782421"/>
              <a:chOff x="3606150" y="1130720"/>
              <a:chExt cx="253274" cy="782421"/>
            </a:xfrm>
          </p:grpSpPr>
          <p:pic>
            <p:nvPicPr>
              <p:cNvPr id="72" name="Picture 71" descr="12500_converted.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13953" y="1130720"/>
                <a:ext cx="151103" cy="566636"/>
              </a:xfrm>
              <a:prstGeom prst="rect">
                <a:avLst/>
              </a:prstGeom>
              <a:effectLst>
                <a:reflection blurRad="6350" stA="40000" endPos="20000" dir="5400000" sy="-100000" algn="bl" rotWithShape="0"/>
              </a:effectLst>
            </p:spPr>
          </p:pic>
          <p:sp>
            <p:nvSpPr>
              <p:cNvPr id="146" name="Rectangle 60"/>
              <p:cNvSpPr>
                <a:spLocks noChangeArrowheads="1"/>
              </p:cNvSpPr>
              <p:nvPr/>
            </p:nvSpPr>
            <p:spPr bwMode="gray">
              <a:xfrm>
                <a:off x="3606150" y="1795416"/>
                <a:ext cx="253274" cy="117725"/>
              </a:xfrm>
              <a:prstGeom prst="rect">
                <a:avLst/>
              </a:prstGeom>
              <a:noFill/>
              <a:ln w="9525">
                <a:noFill/>
                <a:miter lim="800000"/>
                <a:headEnd/>
                <a:tailEnd/>
              </a:ln>
            </p:spPr>
            <p:txBody>
              <a:bodyPr wrap="none" lIns="0" tIns="0" rIns="0" bIns="0" anchor="ctr" anchorCtr="0">
                <a:spAutoFit/>
              </a:bodyPr>
              <a:lstStyle/>
              <a:p>
                <a:pPr marL="0" marR="0" lvl="0" indent="0" algn="r" defTabSz="914400" eaLnBrk="1" fontAlgn="auto" latinLnBrk="0" hangingPunct="1">
                  <a:lnSpc>
                    <a:spcPct val="85000"/>
                  </a:lnSpc>
                  <a:spcBef>
                    <a:spcPts val="0"/>
                  </a:spcBef>
                  <a:spcAft>
                    <a:spcPts val="0"/>
                  </a:spcAft>
                  <a:buClrTx/>
                  <a:buSzTx/>
                  <a:buFontTx/>
                  <a:buNone/>
                  <a:tabLst/>
                  <a:defRPr/>
                </a:pPr>
                <a:r>
                  <a:rPr kumimoji="0" lang="en-US" sz="900" b="0" i="0" u="none" strike="noStrike" kern="0" cap="all" spc="0" normalizeH="0" noProof="0" dirty="0" smtClean="0">
                    <a:ln>
                      <a:noFill/>
                    </a:ln>
                    <a:uLnTx/>
                    <a:uFillTx/>
                  </a:rPr>
                  <a:t>Core</a:t>
                </a:r>
                <a:endParaRPr kumimoji="0" lang="en-US" sz="900" b="0" i="0" u="none" strike="noStrike" kern="0" cap="all" spc="0" normalizeH="0" noProof="0" dirty="0">
                  <a:ln>
                    <a:noFill/>
                  </a:ln>
                  <a:uLnTx/>
                  <a:uFillTx/>
                </a:endParaRPr>
              </a:p>
            </p:txBody>
          </p:sp>
        </p:grpSp>
        <p:grpSp>
          <p:nvGrpSpPr>
            <p:cNvPr id="6" name="Group 36"/>
            <p:cNvGrpSpPr/>
            <p:nvPr/>
          </p:nvGrpSpPr>
          <p:grpSpPr>
            <a:xfrm>
              <a:off x="2565952" y="1172287"/>
              <a:ext cx="440762" cy="740854"/>
              <a:chOff x="2608871" y="1172287"/>
              <a:chExt cx="440762" cy="740854"/>
            </a:xfrm>
          </p:grpSpPr>
          <p:pic>
            <p:nvPicPr>
              <p:cNvPr id="122" name="Picture 121" descr="A8812_converted.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8871" y="1172287"/>
                <a:ext cx="309248" cy="521208"/>
              </a:xfrm>
              <a:prstGeom prst="rect">
                <a:avLst/>
              </a:prstGeom>
              <a:effectLst>
                <a:reflection blurRad="6350" stA="40000" endPos="20000" dir="5400000" sy="-100000" algn="bl" rotWithShape="0"/>
              </a:effectLst>
            </p:spPr>
          </p:pic>
          <p:sp>
            <p:nvSpPr>
              <p:cNvPr id="135" name="Rectangle 51"/>
              <p:cNvSpPr>
                <a:spLocks noChangeArrowheads="1"/>
              </p:cNvSpPr>
              <p:nvPr/>
            </p:nvSpPr>
            <p:spPr bwMode="gray">
              <a:xfrm>
                <a:off x="2618426" y="1795416"/>
                <a:ext cx="431207" cy="117725"/>
              </a:xfrm>
              <a:prstGeom prst="rect">
                <a:avLst/>
              </a:prstGeom>
              <a:noFill/>
              <a:ln w="9525">
                <a:noFill/>
                <a:miter lim="800000"/>
                <a:headEnd/>
                <a:tailEnd/>
              </a:ln>
            </p:spPr>
            <p:txBody>
              <a:bodyPr wrap="none" lIns="0" tIns="0" rIns="0" bIns="0" anchor="ctr" anchorCtr="0">
                <a:spAutoFit/>
              </a:bodyPr>
              <a:lstStyle/>
              <a:p>
                <a:pPr marL="0" marR="0" lvl="0" indent="0" algn="r" defTabSz="914400" eaLnBrk="1" fontAlgn="auto" latinLnBrk="0" hangingPunct="1">
                  <a:lnSpc>
                    <a:spcPct val="85000"/>
                  </a:lnSpc>
                  <a:spcBef>
                    <a:spcPts val="0"/>
                  </a:spcBef>
                  <a:spcAft>
                    <a:spcPts val="0"/>
                  </a:spcAft>
                  <a:buClrTx/>
                  <a:buSzTx/>
                  <a:buFontTx/>
                  <a:buNone/>
                  <a:tabLst/>
                  <a:defRPr/>
                </a:pPr>
                <a:r>
                  <a:rPr kumimoji="0" lang="en-US" sz="900" b="0" i="0" u="none" strike="noStrike" kern="0" cap="all" spc="0" normalizeH="0" noProof="0" dirty="0" smtClean="0">
                    <a:ln>
                      <a:noFill/>
                    </a:ln>
                    <a:uLnTx/>
                    <a:uFillTx/>
                  </a:rPr>
                  <a:t>Routing</a:t>
                </a:r>
                <a:endParaRPr kumimoji="0" lang="en-US" sz="900" b="0" i="0" u="none" strike="noStrike" kern="0" cap="all" spc="0" normalizeH="0" noProof="0" dirty="0">
                  <a:ln>
                    <a:noFill/>
                  </a:ln>
                  <a:uLnTx/>
                  <a:uFillTx/>
                </a:endParaRPr>
              </a:p>
            </p:txBody>
          </p:sp>
        </p:grpSp>
        <p:grpSp>
          <p:nvGrpSpPr>
            <p:cNvPr id="7" name="Group 38"/>
            <p:cNvGrpSpPr/>
            <p:nvPr/>
          </p:nvGrpSpPr>
          <p:grpSpPr>
            <a:xfrm>
              <a:off x="4677350" y="1130720"/>
              <a:ext cx="681276" cy="782421"/>
              <a:chOff x="4507228" y="1130720"/>
              <a:chExt cx="681276" cy="782421"/>
            </a:xfrm>
          </p:grpSpPr>
          <p:pic>
            <p:nvPicPr>
              <p:cNvPr id="123" name="Picture 122" descr="JC125B__A9512__G12180207062010_png_PNG.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44229" y="1130720"/>
                <a:ext cx="344378" cy="566636"/>
              </a:xfrm>
              <a:prstGeom prst="rect">
                <a:avLst/>
              </a:prstGeom>
              <a:effectLst>
                <a:reflection blurRad="6350" stA="40000" endPos="20000" dir="5400000" sy="-100000" algn="bl" rotWithShape="0"/>
              </a:effectLst>
            </p:spPr>
          </p:pic>
          <p:sp>
            <p:nvSpPr>
              <p:cNvPr id="147" name="Rectangle 60"/>
              <p:cNvSpPr>
                <a:spLocks noChangeArrowheads="1"/>
              </p:cNvSpPr>
              <p:nvPr/>
            </p:nvSpPr>
            <p:spPr bwMode="gray">
              <a:xfrm>
                <a:off x="4507228" y="1795416"/>
                <a:ext cx="681276" cy="117725"/>
              </a:xfrm>
              <a:prstGeom prst="rect">
                <a:avLst/>
              </a:prstGeom>
              <a:noFill/>
              <a:ln w="9525">
                <a:noFill/>
                <a:miter lim="800000"/>
                <a:headEnd/>
                <a:tailEnd/>
              </a:ln>
            </p:spPr>
            <p:txBody>
              <a:bodyPr wrap="none" lIns="0" tIns="0" rIns="0" bIns="0" anchor="ctr" anchorCtr="0">
                <a:spAutoFit/>
              </a:bodyPr>
              <a:lstStyle/>
              <a:p>
                <a:pPr marL="0" marR="0" lvl="0" indent="0" algn="r" defTabSz="914400" eaLnBrk="1" fontAlgn="auto" latinLnBrk="0" hangingPunct="1">
                  <a:lnSpc>
                    <a:spcPct val="85000"/>
                  </a:lnSpc>
                  <a:spcBef>
                    <a:spcPts val="0"/>
                  </a:spcBef>
                  <a:spcAft>
                    <a:spcPts val="0"/>
                  </a:spcAft>
                  <a:buClrTx/>
                  <a:buSzTx/>
                  <a:buFontTx/>
                  <a:buNone/>
                  <a:tabLst/>
                  <a:defRPr/>
                </a:pPr>
                <a:r>
                  <a:rPr kumimoji="0" lang="en-US" sz="900" b="0" i="0" u="none" strike="noStrike" kern="0" cap="all" spc="0" normalizeH="0" noProof="0" dirty="0" smtClean="0">
                    <a:ln>
                      <a:noFill/>
                    </a:ln>
                    <a:uLnTx/>
                    <a:uFillTx/>
                  </a:rPr>
                  <a:t>Aggregation</a:t>
                </a:r>
                <a:endParaRPr kumimoji="0" lang="en-US" sz="900" b="0" i="0" u="none" strike="noStrike" kern="0" cap="all" spc="0" normalizeH="0" noProof="0" dirty="0">
                  <a:ln>
                    <a:noFill/>
                  </a:ln>
                  <a:uLnTx/>
                  <a:uFillTx/>
                </a:endParaRPr>
              </a:p>
            </p:txBody>
          </p:sp>
        </p:grpSp>
        <p:grpSp>
          <p:nvGrpSpPr>
            <p:cNvPr id="9" name="Group 39"/>
            <p:cNvGrpSpPr/>
            <p:nvPr/>
          </p:nvGrpSpPr>
          <p:grpSpPr>
            <a:xfrm>
              <a:off x="6108984" y="1505882"/>
              <a:ext cx="1049967" cy="407259"/>
              <a:chOff x="6037876" y="1505882"/>
              <a:chExt cx="1049967" cy="407259"/>
            </a:xfrm>
          </p:grpSpPr>
          <p:pic>
            <p:nvPicPr>
              <p:cNvPr id="132" name="Picture 131" descr="FlexFavric_JPG copy.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gray">
              <a:xfrm>
                <a:off x="6041447" y="1505882"/>
                <a:ext cx="917791" cy="191474"/>
              </a:xfrm>
              <a:prstGeom prst="rect">
                <a:avLst/>
              </a:prstGeom>
              <a:effectLst>
                <a:reflection blurRad="6350" stA="40000" endPos="20000" dir="5400000" sy="-100000" algn="bl" rotWithShape="0"/>
              </a:effectLst>
            </p:spPr>
          </p:pic>
          <p:sp>
            <p:nvSpPr>
              <p:cNvPr id="134" name="Rectangle 50"/>
              <p:cNvSpPr>
                <a:spLocks noChangeArrowheads="1"/>
              </p:cNvSpPr>
              <p:nvPr/>
            </p:nvSpPr>
            <p:spPr bwMode="gray">
              <a:xfrm>
                <a:off x="6037876" y="1795416"/>
                <a:ext cx="1049967" cy="117725"/>
              </a:xfrm>
              <a:prstGeom prst="rect">
                <a:avLst/>
              </a:prstGeom>
              <a:noFill/>
              <a:ln w="9525">
                <a:noFill/>
                <a:miter lim="800000"/>
                <a:headEnd/>
                <a:tailEnd/>
              </a:ln>
            </p:spPr>
            <p:txBody>
              <a:bodyPr wrap="none" lIns="0" tIns="0" rIns="0" bIns="0" anchor="ctr" anchorCtr="0">
                <a:spAutoFit/>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900" b="0" i="0" u="none" strike="noStrike" kern="0" cap="all" spc="0" normalizeH="0" noProof="0" dirty="0" smtClean="0">
                    <a:ln>
                      <a:noFill/>
                    </a:ln>
                    <a:uLnTx/>
                    <a:uFillTx/>
                  </a:rPr>
                  <a:t>Edge/Server Access</a:t>
                </a:r>
                <a:endParaRPr kumimoji="0" lang="en-US" sz="900" b="0" i="0" u="none" strike="noStrike" kern="0" cap="all" spc="0" normalizeH="0" noProof="0" dirty="0">
                  <a:ln>
                    <a:noFill/>
                  </a:ln>
                  <a:uLnTx/>
                  <a:uFillTx/>
                </a:endParaRPr>
              </a:p>
            </p:txBody>
          </p:sp>
        </p:grpSp>
        <p:grpSp>
          <p:nvGrpSpPr>
            <p:cNvPr id="10" name="Group 28"/>
            <p:cNvGrpSpPr/>
            <p:nvPr/>
          </p:nvGrpSpPr>
          <p:grpSpPr>
            <a:xfrm>
              <a:off x="7784275" y="1375735"/>
              <a:ext cx="902683" cy="537406"/>
              <a:chOff x="7784275" y="1375735"/>
              <a:chExt cx="902683" cy="537406"/>
            </a:xfrm>
          </p:grpSpPr>
          <p:pic>
            <p:nvPicPr>
              <p:cNvPr id="71" name="Picture 70" descr="JC182A_converted.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84275" y="1375735"/>
                <a:ext cx="902683" cy="321621"/>
              </a:xfrm>
              <a:prstGeom prst="rect">
                <a:avLst/>
              </a:prstGeom>
              <a:effectLst>
                <a:reflection blurRad="6350" stA="40000" endPos="20000" dir="5400000" sy="-100000" algn="bl" rotWithShape="0"/>
              </a:effectLst>
            </p:spPr>
          </p:pic>
          <p:sp>
            <p:nvSpPr>
              <p:cNvPr id="136" name="Rectangle 53"/>
              <p:cNvSpPr>
                <a:spLocks noChangeArrowheads="1"/>
              </p:cNvSpPr>
              <p:nvPr/>
            </p:nvSpPr>
            <p:spPr bwMode="gray">
              <a:xfrm>
                <a:off x="8046462" y="1795416"/>
                <a:ext cx="461665" cy="117725"/>
              </a:xfrm>
              <a:prstGeom prst="rect">
                <a:avLst/>
              </a:prstGeom>
              <a:noFill/>
              <a:ln w="9525">
                <a:noFill/>
                <a:miter lim="800000"/>
                <a:headEnd/>
                <a:tailEnd/>
              </a:ln>
            </p:spPr>
            <p:txBody>
              <a:bodyPr wrap="none" lIns="0" tIns="0" rIns="0" bIns="0" anchor="ctr" anchorCtr="0">
                <a:spAutoFit/>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900" b="0" i="0" u="none" strike="noStrike" kern="0" cap="all" spc="0" normalizeH="0" noProof="0" dirty="0">
                    <a:ln>
                      <a:noFill/>
                    </a:ln>
                    <a:uLnTx/>
                    <a:uFillTx/>
                  </a:rPr>
                  <a:t>Security</a:t>
                </a:r>
              </a:p>
            </p:txBody>
          </p:sp>
        </p:grpSp>
      </p:grpSp>
      <p:grpSp>
        <p:nvGrpSpPr>
          <p:cNvPr id="11" name="Group 46"/>
          <p:cNvGrpSpPr/>
          <p:nvPr/>
        </p:nvGrpSpPr>
        <p:grpSpPr>
          <a:xfrm>
            <a:off x="380779" y="3240293"/>
            <a:ext cx="8217167" cy="518677"/>
            <a:chOff x="469791" y="3054435"/>
            <a:chExt cx="8217167" cy="518677"/>
          </a:xfrm>
        </p:grpSpPr>
        <p:sp>
          <p:nvSpPr>
            <p:cNvPr id="113" name="Rectangle 41"/>
            <p:cNvSpPr>
              <a:spLocks noChangeArrowheads="1"/>
            </p:cNvSpPr>
            <p:nvPr/>
          </p:nvSpPr>
          <p:spPr bwMode="gray">
            <a:xfrm>
              <a:off x="469791" y="3054435"/>
              <a:ext cx="1086836" cy="235449"/>
            </a:xfrm>
            <a:prstGeom prst="rect">
              <a:avLst/>
            </a:prstGeom>
            <a:noFill/>
            <a:ln w="9525">
              <a:noFill/>
              <a:miter lim="800000"/>
              <a:headEnd/>
              <a:tailEnd/>
            </a:ln>
          </p:spPr>
          <p:txBody>
            <a:bodyPr wrap="none" lIns="0" tIns="0" rIns="0" bIns="0" anchor="ctr" anchorCtr="0">
              <a:spAutoFit/>
            </a:bodyPr>
            <a:lstStyle/>
            <a:p>
              <a:pPr>
                <a:lnSpc>
                  <a:spcPct val="85000"/>
                </a:lnSpc>
                <a:defRPr/>
              </a:pPr>
              <a:r>
                <a:rPr kumimoji="0" lang="en-US" b="0" i="0" u="none" strike="noStrike" kern="0" cap="none" spc="0" normalizeH="0" baseline="0" noProof="0" dirty="0" smtClean="0">
                  <a:ln>
                    <a:noFill/>
                  </a:ln>
                  <a:effectLst>
                    <a:reflection blurRad="6350" stA="40000" endPos="20000" dir="5400000" sy="-100000" algn="bl" rotWithShape="0"/>
                  </a:effectLst>
                  <a:uLnTx/>
                  <a:uFillTx/>
                </a:rPr>
                <a:t>Flex</a:t>
              </a:r>
              <a:r>
                <a:rPr lang="en-US" b="1" kern="0" dirty="0">
                  <a:effectLst>
                    <a:reflection blurRad="6350" stA="40000" endPos="20000" dir="5400000" sy="-100000" algn="bl" rotWithShape="0"/>
                  </a:effectLst>
                </a:rPr>
                <a:t>Branch</a:t>
              </a:r>
            </a:p>
          </p:txBody>
        </p:sp>
        <p:grpSp>
          <p:nvGrpSpPr>
            <p:cNvPr id="12" name="Group 31"/>
            <p:cNvGrpSpPr/>
            <p:nvPr/>
          </p:nvGrpSpPr>
          <p:grpSpPr>
            <a:xfrm>
              <a:off x="4001387" y="3218798"/>
              <a:ext cx="1217954" cy="354314"/>
              <a:chOff x="4121335" y="3218798"/>
              <a:chExt cx="1217954" cy="354314"/>
            </a:xfrm>
          </p:grpSpPr>
          <p:pic>
            <p:nvPicPr>
              <p:cNvPr id="105" name="Picture 104" descr="3500-48_converted.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21335" y="3218798"/>
                <a:ext cx="1217954" cy="127207"/>
              </a:xfrm>
              <a:prstGeom prst="rect">
                <a:avLst/>
              </a:prstGeom>
              <a:effectLst>
                <a:reflection blurRad="6350" stA="40000" endPos="20000" dir="5400000" sy="-100000" algn="bl" rotWithShape="0"/>
              </a:effectLst>
            </p:spPr>
          </p:pic>
          <p:sp>
            <p:nvSpPr>
              <p:cNvPr id="142" name="Rectangle 74"/>
              <p:cNvSpPr>
                <a:spLocks noChangeArrowheads="1"/>
              </p:cNvSpPr>
              <p:nvPr/>
            </p:nvSpPr>
            <p:spPr bwMode="gray">
              <a:xfrm>
                <a:off x="4463412" y="3455387"/>
                <a:ext cx="533799" cy="117725"/>
              </a:xfrm>
              <a:prstGeom prst="rect">
                <a:avLst/>
              </a:prstGeom>
              <a:noFill/>
              <a:ln w="9525">
                <a:noFill/>
                <a:miter lim="800000"/>
                <a:headEnd/>
                <a:tailEnd/>
              </a:ln>
            </p:spPr>
            <p:txBody>
              <a:bodyPr wrap="none" lIns="0" tIns="0" rIns="0" bIns="0" anchor="ctr" anchorCtr="0">
                <a:spAutoFit/>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900" b="0" i="0" u="none" strike="noStrike" kern="0" cap="all" spc="0" normalizeH="0" noProof="0" dirty="0" smtClean="0">
                    <a:ln>
                      <a:noFill/>
                    </a:ln>
                    <a:uLnTx/>
                    <a:uFillTx/>
                  </a:rPr>
                  <a:t>Switching</a:t>
                </a:r>
              </a:p>
            </p:txBody>
          </p:sp>
        </p:grpSp>
        <p:grpSp>
          <p:nvGrpSpPr>
            <p:cNvPr id="13" name="Group 40"/>
            <p:cNvGrpSpPr/>
            <p:nvPr/>
          </p:nvGrpSpPr>
          <p:grpSpPr>
            <a:xfrm>
              <a:off x="6198769" y="3059492"/>
              <a:ext cx="510729" cy="513620"/>
              <a:chOff x="6345221" y="3059492"/>
              <a:chExt cx="510729" cy="513620"/>
            </a:xfrm>
          </p:grpSpPr>
          <p:pic>
            <p:nvPicPr>
              <p:cNvPr id="58" name="Picture 57" descr="MSM466 copy.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gray">
              <a:xfrm>
                <a:off x="6345221" y="3059492"/>
                <a:ext cx="457200" cy="286514"/>
              </a:xfrm>
              <a:prstGeom prst="rect">
                <a:avLst/>
              </a:prstGeom>
              <a:effectLst>
                <a:reflection blurRad="6350" stA="40000" endPos="20000" dir="5400000" sy="-100000" algn="bl" rotWithShape="0"/>
              </a:effectLst>
            </p:spPr>
          </p:pic>
          <p:sp>
            <p:nvSpPr>
              <p:cNvPr id="143" name="Rectangle 75"/>
              <p:cNvSpPr>
                <a:spLocks noChangeArrowheads="1"/>
              </p:cNvSpPr>
              <p:nvPr/>
            </p:nvSpPr>
            <p:spPr bwMode="gray">
              <a:xfrm>
                <a:off x="6378255" y="3455387"/>
                <a:ext cx="477695" cy="117725"/>
              </a:xfrm>
              <a:prstGeom prst="rect">
                <a:avLst/>
              </a:prstGeom>
              <a:noFill/>
              <a:ln w="9525">
                <a:noFill/>
                <a:miter lim="800000"/>
                <a:headEnd/>
                <a:tailEnd/>
              </a:ln>
            </p:spPr>
            <p:txBody>
              <a:bodyPr wrap="none" lIns="0" tIns="0" rIns="0" bIns="0" anchor="ctr" anchorCtr="0">
                <a:spAutoFit/>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900" b="0" i="0" u="none" strike="noStrike" kern="0" cap="all" spc="0" normalizeH="0" noProof="0" dirty="0">
                    <a:ln>
                      <a:noFill/>
                    </a:ln>
                    <a:uLnTx/>
                    <a:uFillTx/>
                  </a:rPr>
                  <a:t>Wireless</a:t>
                </a:r>
              </a:p>
            </p:txBody>
          </p:sp>
        </p:grpSp>
        <p:grpSp>
          <p:nvGrpSpPr>
            <p:cNvPr id="14" name="Group 30"/>
            <p:cNvGrpSpPr/>
            <p:nvPr/>
          </p:nvGrpSpPr>
          <p:grpSpPr>
            <a:xfrm>
              <a:off x="7635398" y="3179269"/>
              <a:ext cx="1051560" cy="393843"/>
              <a:chOff x="7635398" y="3179269"/>
              <a:chExt cx="1051560" cy="393843"/>
            </a:xfrm>
          </p:grpSpPr>
          <p:pic>
            <p:nvPicPr>
              <p:cNvPr id="119" name="Picture 118" descr="JC187_converted.png"/>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635398" y="3179269"/>
                <a:ext cx="1051560" cy="166737"/>
              </a:xfrm>
              <a:prstGeom prst="rect">
                <a:avLst/>
              </a:prstGeom>
              <a:effectLst>
                <a:reflection blurRad="6350" stA="40000" endPos="20000" dir="5400000" sy="-100000" algn="bl" rotWithShape="0"/>
              </a:effectLst>
            </p:spPr>
          </p:pic>
          <p:sp>
            <p:nvSpPr>
              <p:cNvPr id="144" name="Rectangle 76"/>
              <p:cNvSpPr>
                <a:spLocks noChangeArrowheads="1"/>
              </p:cNvSpPr>
              <p:nvPr/>
            </p:nvSpPr>
            <p:spPr bwMode="gray">
              <a:xfrm>
                <a:off x="7972024" y="3455387"/>
                <a:ext cx="461665" cy="117725"/>
              </a:xfrm>
              <a:prstGeom prst="rect">
                <a:avLst/>
              </a:prstGeom>
              <a:noFill/>
              <a:ln w="9525">
                <a:noFill/>
                <a:miter lim="800000"/>
                <a:headEnd/>
                <a:tailEnd/>
              </a:ln>
            </p:spPr>
            <p:txBody>
              <a:bodyPr wrap="none" lIns="0" tIns="0" rIns="0" bIns="0" anchor="ctr" anchorCtr="0">
                <a:spAutoFit/>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900" b="0" i="0" u="none" strike="noStrike" kern="0" cap="all" spc="0" normalizeH="0" noProof="0" dirty="0" smtClean="0">
                    <a:ln>
                      <a:noFill/>
                    </a:ln>
                    <a:uLnTx/>
                    <a:uFillTx/>
                  </a:rPr>
                  <a:t>Security</a:t>
                </a:r>
                <a:endParaRPr kumimoji="0" lang="en-US" sz="900" b="0" i="0" u="none" strike="noStrike" kern="0" cap="all" spc="0" normalizeH="0" noProof="0" dirty="0">
                  <a:ln>
                    <a:noFill/>
                  </a:ln>
                  <a:uLnTx/>
                  <a:uFillTx/>
                </a:endParaRPr>
              </a:p>
            </p:txBody>
          </p:sp>
        </p:grpSp>
        <p:grpSp>
          <p:nvGrpSpPr>
            <p:cNvPr id="15" name="Group 32"/>
            <p:cNvGrpSpPr/>
            <p:nvPr/>
          </p:nvGrpSpPr>
          <p:grpSpPr>
            <a:xfrm>
              <a:off x="2363260" y="3059492"/>
              <a:ext cx="714632" cy="513620"/>
              <a:chOff x="2363260" y="3059492"/>
              <a:chExt cx="714632" cy="513620"/>
            </a:xfrm>
          </p:grpSpPr>
          <p:pic>
            <p:nvPicPr>
              <p:cNvPr id="128" name="Picture 127" descr="A-MSR900 copy.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bwMode="gray">
              <a:xfrm>
                <a:off x="2363260" y="3059492"/>
                <a:ext cx="714632" cy="286514"/>
              </a:xfrm>
              <a:prstGeom prst="rect">
                <a:avLst/>
              </a:prstGeom>
              <a:effectLst>
                <a:reflection blurRad="6350" stA="40000" endPos="20000" dir="5400000" sy="-100000" algn="bl" rotWithShape="0"/>
              </a:effectLst>
            </p:spPr>
          </p:pic>
          <p:sp>
            <p:nvSpPr>
              <p:cNvPr id="145" name="Rectangle 77"/>
              <p:cNvSpPr>
                <a:spLocks noChangeArrowheads="1"/>
              </p:cNvSpPr>
              <p:nvPr/>
            </p:nvSpPr>
            <p:spPr bwMode="gray">
              <a:xfrm>
                <a:off x="2514591" y="3455387"/>
                <a:ext cx="431207" cy="117725"/>
              </a:xfrm>
              <a:prstGeom prst="rect">
                <a:avLst/>
              </a:prstGeom>
              <a:noFill/>
              <a:ln w="9525">
                <a:noFill/>
                <a:miter lim="800000"/>
                <a:headEnd/>
                <a:tailEnd/>
              </a:ln>
            </p:spPr>
            <p:txBody>
              <a:bodyPr wrap="none" lIns="0" tIns="0" rIns="0" bIns="0" anchor="ctr" anchorCtr="0">
                <a:spAutoFit/>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900" b="0" i="0" u="none" strike="noStrike" kern="0" cap="all" spc="0" normalizeH="0" noProof="0" dirty="0" smtClean="0">
                    <a:ln>
                      <a:noFill/>
                    </a:ln>
                    <a:uLnTx/>
                    <a:uFillTx/>
                  </a:rPr>
                  <a:t>Routing</a:t>
                </a:r>
                <a:endParaRPr kumimoji="0" lang="en-US" sz="900" b="0" i="0" u="none" strike="noStrike" kern="0" cap="all" spc="0" normalizeH="0" noProof="0" dirty="0">
                  <a:ln>
                    <a:noFill/>
                  </a:ln>
                  <a:uLnTx/>
                  <a:uFillTx/>
                </a:endParaRPr>
              </a:p>
            </p:txBody>
          </p:sp>
        </p:grpSp>
      </p:grpSp>
      <p:grpSp>
        <p:nvGrpSpPr>
          <p:cNvPr id="16" name="Group 45"/>
          <p:cNvGrpSpPr/>
          <p:nvPr/>
        </p:nvGrpSpPr>
        <p:grpSpPr>
          <a:xfrm>
            <a:off x="380779" y="2188155"/>
            <a:ext cx="8217167" cy="738633"/>
            <a:chOff x="469791" y="2002297"/>
            <a:chExt cx="8217167" cy="738633"/>
          </a:xfrm>
        </p:grpSpPr>
        <p:sp>
          <p:nvSpPr>
            <p:cNvPr id="112" name="Rectangle 40"/>
            <p:cNvSpPr>
              <a:spLocks noChangeArrowheads="1"/>
            </p:cNvSpPr>
            <p:nvPr/>
          </p:nvSpPr>
          <p:spPr bwMode="gray">
            <a:xfrm>
              <a:off x="469791" y="2225881"/>
              <a:ext cx="1173398" cy="235449"/>
            </a:xfrm>
            <a:prstGeom prst="rect">
              <a:avLst/>
            </a:prstGeom>
            <a:noFill/>
            <a:ln w="9525">
              <a:noFill/>
              <a:miter lim="800000"/>
              <a:headEnd/>
              <a:tailEnd/>
            </a:ln>
          </p:spPr>
          <p:txBody>
            <a:bodyPr wrap="none" lIns="0" tIns="0" rIns="0" bIns="0" anchor="ctr" anchorCtr="0">
              <a:spAutoFit/>
            </a:bodyPr>
            <a:lstStyle/>
            <a:p>
              <a:pPr>
                <a:lnSpc>
                  <a:spcPct val="85000"/>
                </a:lnSpc>
                <a:defRPr/>
              </a:pPr>
              <a:r>
                <a:rPr kumimoji="0" lang="en-US" b="0" i="0" u="none" strike="noStrike" kern="0" cap="none" spc="0" normalizeH="0" baseline="0" noProof="0" dirty="0" smtClean="0">
                  <a:ln>
                    <a:noFill/>
                  </a:ln>
                  <a:effectLst>
                    <a:reflection blurRad="6350" stA="40000" endPos="20000" dir="5400000" sy="-100000" algn="bl" rotWithShape="0"/>
                  </a:effectLst>
                  <a:uLnTx/>
                  <a:uFillTx/>
                </a:rPr>
                <a:t>Flex</a:t>
              </a:r>
              <a:r>
                <a:rPr lang="en-US" b="1" kern="0" dirty="0">
                  <a:effectLst>
                    <a:reflection blurRad="6350" stA="40000" endPos="20000" dir="5400000" sy="-100000" algn="bl" rotWithShape="0"/>
                  </a:effectLst>
                </a:rPr>
                <a:t>Campus</a:t>
              </a:r>
            </a:p>
          </p:txBody>
        </p:sp>
        <p:grpSp>
          <p:nvGrpSpPr>
            <p:cNvPr id="17" name="Group 34"/>
            <p:cNvGrpSpPr/>
            <p:nvPr/>
          </p:nvGrpSpPr>
          <p:grpSpPr>
            <a:xfrm>
              <a:off x="3452521" y="2002299"/>
              <a:ext cx="328569" cy="738631"/>
              <a:chOff x="3530855" y="2002299"/>
              <a:chExt cx="328569" cy="738631"/>
            </a:xfrm>
          </p:grpSpPr>
          <p:pic>
            <p:nvPicPr>
              <p:cNvPr id="60" name="Picture 59" descr="JC125B__A9512__G12180207062010_png_PNG.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530855" y="2002299"/>
                <a:ext cx="317298" cy="522078"/>
              </a:xfrm>
              <a:prstGeom prst="rect">
                <a:avLst/>
              </a:prstGeom>
              <a:effectLst>
                <a:reflection blurRad="6350" stA="40000" endPos="20000" dir="5400000" sy="-100000" algn="bl" rotWithShape="0"/>
              </a:effectLst>
            </p:spPr>
          </p:pic>
          <p:sp>
            <p:nvSpPr>
              <p:cNvPr id="140" name="Rectangle 60"/>
              <p:cNvSpPr>
                <a:spLocks noChangeArrowheads="1"/>
              </p:cNvSpPr>
              <p:nvPr/>
            </p:nvSpPr>
            <p:spPr bwMode="gray">
              <a:xfrm>
                <a:off x="3606150" y="2623205"/>
                <a:ext cx="253274" cy="117725"/>
              </a:xfrm>
              <a:prstGeom prst="rect">
                <a:avLst/>
              </a:prstGeom>
              <a:noFill/>
              <a:ln w="9525">
                <a:noFill/>
                <a:miter lim="800000"/>
                <a:headEnd/>
                <a:tailEnd/>
              </a:ln>
            </p:spPr>
            <p:txBody>
              <a:bodyPr wrap="none" lIns="0" tIns="0" rIns="0" bIns="0" anchor="ctr" anchorCtr="0">
                <a:spAutoFit/>
              </a:bodyPr>
              <a:lstStyle/>
              <a:p>
                <a:pPr marL="0" marR="0" lvl="0" indent="0" algn="r" defTabSz="914400" eaLnBrk="1" fontAlgn="auto" latinLnBrk="0" hangingPunct="1">
                  <a:lnSpc>
                    <a:spcPct val="85000"/>
                  </a:lnSpc>
                  <a:spcBef>
                    <a:spcPts val="0"/>
                  </a:spcBef>
                  <a:spcAft>
                    <a:spcPts val="0"/>
                  </a:spcAft>
                  <a:buClrTx/>
                  <a:buSzTx/>
                  <a:buFontTx/>
                  <a:buNone/>
                  <a:tabLst/>
                  <a:defRPr/>
                </a:pPr>
                <a:r>
                  <a:rPr kumimoji="0" lang="en-US" sz="900" b="0" i="0" u="none" strike="noStrike" kern="0" cap="all" spc="0" normalizeH="0" noProof="0" dirty="0" smtClean="0">
                    <a:ln>
                      <a:noFill/>
                    </a:ln>
                    <a:uLnTx/>
                    <a:uFillTx/>
                  </a:rPr>
                  <a:t>Core</a:t>
                </a:r>
                <a:endParaRPr kumimoji="0" lang="en-US" sz="900" b="0" i="0" u="none" strike="noStrike" kern="0" cap="all" spc="0" normalizeH="0" noProof="0" dirty="0">
                  <a:ln>
                    <a:noFill/>
                  </a:ln>
                  <a:uLnTx/>
                  <a:uFillTx/>
                </a:endParaRPr>
              </a:p>
            </p:txBody>
          </p:sp>
        </p:grpSp>
        <p:grpSp>
          <p:nvGrpSpPr>
            <p:cNvPr id="18" name="Group 33"/>
            <p:cNvGrpSpPr/>
            <p:nvPr/>
          </p:nvGrpSpPr>
          <p:grpSpPr>
            <a:xfrm>
              <a:off x="2575507" y="2002297"/>
              <a:ext cx="431207" cy="738633"/>
              <a:chOff x="2618426" y="2002297"/>
              <a:chExt cx="431207" cy="738633"/>
            </a:xfrm>
          </p:grpSpPr>
          <p:pic>
            <p:nvPicPr>
              <p:cNvPr id="86" name="Picture 85" descr="A6600_converted.jpg"/>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2637054" y="2002297"/>
                <a:ext cx="252882" cy="522079"/>
              </a:xfrm>
              <a:prstGeom prst="rect">
                <a:avLst/>
              </a:prstGeom>
              <a:effectLst>
                <a:reflection blurRad="6350" stA="40000" endPos="20000" dir="5400000" sy="-100000" algn="bl" rotWithShape="0"/>
              </a:effectLst>
            </p:spPr>
          </p:pic>
          <p:sp>
            <p:nvSpPr>
              <p:cNvPr id="138" name="Rectangle 58"/>
              <p:cNvSpPr>
                <a:spLocks noChangeArrowheads="1"/>
              </p:cNvSpPr>
              <p:nvPr/>
            </p:nvSpPr>
            <p:spPr bwMode="gray">
              <a:xfrm>
                <a:off x="2618426" y="2623205"/>
                <a:ext cx="431207" cy="117725"/>
              </a:xfrm>
              <a:prstGeom prst="rect">
                <a:avLst/>
              </a:prstGeom>
              <a:noFill/>
              <a:ln w="9525">
                <a:noFill/>
                <a:miter lim="800000"/>
                <a:headEnd/>
                <a:tailEnd/>
              </a:ln>
            </p:spPr>
            <p:txBody>
              <a:bodyPr wrap="none" lIns="0" tIns="0" rIns="0" bIns="0" anchor="ctr" anchorCtr="0">
                <a:spAutoFit/>
              </a:bodyPr>
              <a:lstStyle/>
              <a:p>
                <a:pPr marL="0" marR="0" lvl="0" indent="0" algn="r" defTabSz="914400" eaLnBrk="1" fontAlgn="auto" latinLnBrk="0" hangingPunct="1">
                  <a:lnSpc>
                    <a:spcPct val="85000"/>
                  </a:lnSpc>
                  <a:spcBef>
                    <a:spcPts val="0"/>
                  </a:spcBef>
                  <a:spcAft>
                    <a:spcPts val="0"/>
                  </a:spcAft>
                  <a:buClrTx/>
                  <a:buSzTx/>
                  <a:buFontTx/>
                  <a:buNone/>
                  <a:tabLst/>
                  <a:defRPr/>
                </a:pPr>
                <a:r>
                  <a:rPr kumimoji="0" lang="en-US" sz="900" b="0" i="0" u="none" strike="noStrike" kern="0" cap="all" spc="0" normalizeH="0" noProof="0" dirty="0" smtClean="0">
                    <a:ln>
                      <a:noFill/>
                    </a:ln>
                    <a:uLnTx/>
                    <a:uFillTx/>
                  </a:rPr>
                  <a:t>Routing</a:t>
                </a:r>
                <a:endParaRPr kumimoji="0" lang="en-US" sz="900" b="0" i="0" u="none" strike="noStrike" kern="0" cap="all" spc="0" normalizeH="0" noProof="0" dirty="0">
                  <a:ln>
                    <a:noFill/>
                  </a:ln>
                  <a:uLnTx/>
                  <a:uFillTx/>
                </a:endParaRPr>
              </a:p>
            </p:txBody>
          </p:sp>
        </p:grpSp>
        <p:grpSp>
          <p:nvGrpSpPr>
            <p:cNvPr id="19" name="Group 37"/>
            <p:cNvGrpSpPr/>
            <p:nvPr/>
          </p:nvGrpSpPr>
          <p:grpSpPr>
            <a:xfrm>
              <a:off x="4478522" y="2002297"/>
              <a:ext cx="681276" cy="738633"/>
              <a:chOff x="4316463" y="2002297"/>
              <a:chExt cx="681276" cy="738633"/>
            </a:xfrm>
          </p:grpSpPr>
          <p:pic>
            <p:nvPicPr>
              <p:cNvPr id="89" name="Picture 88" descr="A7500_converted.jpg"/>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a:xfrm>
                <a:off x="4372602" y="2002297"/>
                <a:ext cx="306102" cy="522079"/>
              </a:xfrm>
              <a:prstGeom prst="rect">
                <a:avLst/>
              </a:prstGeom>
              <a:effectLst>
                <a:reflection blurRad="6350" stA="40000" endPos="20000" dir="5400000" sy="-100000" algn="bl" rotWithShape="0"/>
              </a:effectLst>
            </p:spPr>
          </p:pic>
          <p:sp>
            <p:nvSpPr>
              <p:cNvPr id="139" name="Rectangle 59"/>
              <p:cNvSpPr>
                <a:spLocks noChangeArrowheads="1"/>
              </p:cNvSpPr>
              <p:nvPr/>
            </p:nvSpPr>
            <p:spPr bwMode="gray">
              <a:xfrm>
                <a:off x="4316463" y="2623205"/>
                <a:ext cx="681276" cy="117725"/>
              </a:xfrm>
              <a:prstGeom prst="rect">
                <a:avLst/>
              </a:prstGeom>
              <a:noFill/>
              <a:ln w="9525">
                <a:noFill/>
                <a:miter lim="800000"/>
                <a:headEnd/>
                <a:tailEnd/>
              </a:ln>
            </p:spPr>
            <p:txBody>
              <a:bodyPr wrap="none" lIns="0" tIns="0" rIns="0" bIns="0" anchor="ctr" anchorCtr="0">
                <a:spAutoFit/>
              </a:bodyPr>
              <a:lstStyle/>
              <a:p>
                <a:pPr marL="0" marR="0" lvl="0" indent="0" algn="r" defTabSz="914400" eaLnBrk="1" fontAlgn="auto" latinLnBrk="0" hangingPunct="1">
                  <a:lnSpc>
                    <a:spcPct val="85000"/>
                  </a:lnSpc>
                  <a:spcBef>
                    <a:spcPts val="0"/>
                  </a:spcBef>
                  <a:spcAft>
                    <a:spcPts val="0"/>
                  </a:spcAft>
                  <a:buClrTx/>
                  <a:buSzTx/>
                  <a:buFontTx/>
                  <a:buNone/>
                  <a:tabLst/>
                  <a:defRPr/>
                </a:pPr>
                <a:r>
                  <a:rPr kumimoji="0" lang="en-US" sz="900" b="0" i="0" u="none" strike="noStrike" kern="0" cap="all" spc="0" normalizeH="0" noProof="0" dirty="0" smtClean="0">
                    <a:ln>
                      <a:noFill/>
                    </a:ln>
                    <a:uLnTx/>
                    <a:uFillTx/>
                  </a:rPr>
                  <a:t>Aggregation</a:t>
                </a:r>
              </a:p>
            </p:txBody>
          </p:sp>
        </p:grpSp>
        <p:grpSp>
          <p:nvGrpSpPr>
            <p:cNvPr id="20" name="Group 42"/>
            <p:cNvGrpSpPr/>
            <p:nvPr/>
          </p:nvGrpSpPr>
          <p:grpSpPr>
            <a:xfrm>
              <a:off x="5594336" y="2208154"/>
              <a:ext cx="919153" cy="532776"/>
              <a:chOff x="5578330" y="2208154"/>
              <a:chExt cx="919153" cy="532776"/>
            </a:xfrm>
          </p:grpSpPr>
          <p:pic>
            <p:nvPicPr>
              <p:cNvPr id="90" name="Picture 89" descr="A5800_converted.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578330" y="2208154"/>
                <a:ext cx="919153" cy="316223"/>
              </a:xfrm>
              <a:prstGeom prst="rect">
                <a:avLst/>
              </a:prstGeom>
              <a:effectLst>
                <a:reflection blurRad="6350" stA="40000" endPos="20000" dir="5400000" sy="-100000" algn="bl" rotWithShape="0"/>
              </a:effectLst>
            </p:spPr>
          </p:pic>
          <p:sp>
            <p:nvSpPr>
              <p:cNvPr id="148" name="Rectangle 50"/>
              <p:cNvSpPr>
                <a:spLocks noChangeArrowheads="1"/>
              </p:cNvSpPr>
              <p:nvPr/>
            </p:nvSpPr>
            <p:spPr bwMode="gray">
              <a:xfrm>
                <a:off x="5927300" y="2623205"/>
                <a:ext cx="253274" cy="117725"/>
              </a:xfrm>
              <a:prstGeom prst="rect">
                <a:avLst/>
              </a:prstGeom>
              <a:noFill/>
              <a:ln w="9525">
                <a:noFill/>
                <a:miter lim="800000"/>
                <a:headEnd/>
                <a:tailEnd/>
              </a:ln>
            </p:spPr>
            <p:txBody>
              <a:bodyPr wrap="none" lIns="0" tIns="0" rIns="0" bIns="0" anchor="ctr" anchorCtr="0">
                <a:spAutoFit/>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900" b="0" i="0" u="none" strike="noStrike" kern="0" cap="all" spc="0" normalizeH="0" noProof="0" dirty="0" smtClean="0">
                    <a:ln>
                      <a:noFill/>
                    </a:ln>
                    <a:uLnTx/>
                    <a:uFillTx/>
                  </a:rPr>
                  <a:t>Edge</a:t>
                </a:r>
              </a:p>
            </p:txBody>
          </p:sp>
        </p:grpSp>
        <p:grpSp>
          <p:nvGrpSpPr>
            <p:cNvPr id="21" name="Group 29"/>
            <p:cNvGrpSpPr/>
            <p:nvPr/>
          </p:nvGrpSpPr>
          <p:grpSpPr>
            <a:xfrm>
              <a:off x="7951636" y="2350721"/>
              <a:ext cx="735322" cy="390209"/>
              <a:chOff x="7951636" y="2350721"/>
              <a:chExt cx="735322" cy="390209"/>
            </a:xfrm>
          </p:grpSpPr>
          <p:pic>
            <p:nvPicPr>
              <p:cNvPr id="65" name="Picture 64" descr="5100N__converted.png"/>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7951636" y="2350721"/>
                <a:ext cx="735322" cy="173656"/>
              </a:xfrm>
              <a:prstGeom prst="rect">
                <a:avLst/>
              </a:prstGeom>
              <a:effectLst>
                <a:reflection blurRad="6350" stA="40000" endPos="20000" dir="5400000" sy="-100000" algn="bl" rotWithShape="0"/>
              </a:effectLst>
            </p:spPr>
          </p:pic>
          <p:sp>
            <p:nvSpPr>
              <p:cNvPr id="141" name="Rectangle 61"/>
              <p:cNvSpPr>
                <a:spLocks noChangeArrowheads="1"/>
              </p:cNvSpPr>
              <p:nvPr/>
            </p:nvSpPr>
            <p:spPr bwMode="gray">
              <a:xfrm>
                <a:off x="8130143" y="2623205"/>
                <a:ext cx="461665" cy="117725"/>
              </a:xfrm>
              <a:prstGeom prst="rect">
                <a:avLst/>
              </a:prstGeom>
              <a:noFill/>
              <a:ln w="9525">
                <a:noFill/>
                <a:miter lim="800000"/>
                <a:headEnd/>
                <a:tailEnd/>
              </a:ln>
            </p:spPr>
            <p:txBody>
              <a:bodyPr wrap="none" lIns="0" tIns="0" rIns="0" bIns="0" anchor="ctr" anchorCtr="0">
                <a:spAutoFit/>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900" b="0" i="0" u="none" strike="noStrike" kern="0" cap="all" spc="0" normalizeH="0" noProof="0" dirty="0">
                    <a:ln>
                      <a:noFill/>
                    </a:ln>
                    <a:uLnTx/>
                    <a:uFillTx/>
                  </a:rPr>
                  <a:t>Security</a:t>
                </a:r>
              </a:p>
            </p:txBody>
          </p:sp>
        </p:grpSp>
        <p:grpSp>
          <p:nvGrpSpPr>
            <p:cNvPr id="22" name="Group 41"/>
            <p:cNvGrpSpPr/>
            <p:nvPr/>
          </p:nvGrpSpPr>
          <p:grpSpPr>
            <a:xfrm>
              <a:off x="7003961" y="2237862"/>
              <a:ext cx="510729" cy="503068"/>
              <a:chOff x="6885825" y="2237862"/>
              <a:chExt cx="510729" cy="503068"/>
            </a:xfrm>
          </p:grpSpPr>
          <p:pic>
            <p:nvPicPr>
              <p:cNvPr id="73" name="Picture 72" descr="MSM466 copy.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gray">
              <a:xfrm>
                <a:off x="6885825" y="2237862"/>
                <a:ext cx="457200" cy="286514"/>
              </a:xfrm>
              <a:prstGeom prst="rect">
                <a:avLst/>
              </a:prstGeom>
              <a:effectLst>
                <a:reflection blurRad="6350" stA="40000" endPos="20000" dir="5400000" sy="-100000" algn="bl" rotWithShape="0"/>
              </a:effectLst>
            </p:spPr>
          </p:pic>
          <p:sp>
            <p:nvSpPr>
              <p:cNvPr id="149" name="Rectangle 50"/>
              <p:cNvSpPr>
                <a:spLocks noChangeArrowheads="1"/>
              </p:cNvSpPr>
              <p:nvPr/>
            </p:nvSpPr>
            <p:spPr bwMode="gray">
              <a:xfrm>
                <a:off x="6918859" y="2623205"/>
                <a:ext cx="477695" cy="117725"/>
              </a:xfrm>
              <a:prstGeom prst="rect">
                <a:avLst/>
              </a:prstGeom>
              <a:noFill/>
              <a:ln w="9525">
                <a:noFill/>
                <a:miter lim="800000"/>
                <a:headEnd/>
                <a:tailEnd/>
              </a:ln>
            </p:spPr>
            <p:txBody>
              <a:bodyPr wrap="none" lIns="0" tIns="0" rIns="0" bIns="0" anchor="ctr" anchorCtr="0">
                <a:spAutoFit/>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900" b="0" i="0" u="none" strike="noStrike" kern="0" cap="all" spc="0" normalizeH="0" noProof="0" dirty="0" smtClean="0">
                    <a:ln>
                      <a:noFill/>
                    </a:ln>
                    <a:uLnTx/>
                    <a:uFillTx/>
                  </a:rPr>
                  <a:t>Wireless</a:t>
                </a:r>
                <a:endParaRPr kumimoji="0" lang="en-US" sz="900" b="0" i="0" u="none" strike="noStrike" kern="0" cap="all" spc="0" normalizeH="0" noProof="0" dirty="0">
                  <a:ln>
                    <a:noFill/>
                  </a:ln>
                  <a:uLnTx/>
                  <a:uFillTx/>
                </a:endParaRPr>
              </a:p>
            </p:txBody>
          </p:sp>
        </p:grpSp>
      </p:grpSp>
      <p:cxnSp>
        <p:nvCxnSpPr>
          <p:cNvPr id="64" name="Straight Connector 63"/>
          <p:cNvCxnSpPr/>
          <p:nvPr/>
        </p:nvCxnSpPr>
        <p:spPr>
          <a:xfrm>
            <a:off x="380779" y="2060770"/>
            <a:ext cx="8281017" cy="0"/>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80779" y="2981445"/>
            <a:ext cx="8281017" cy="0"/>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80779" y="3830240"/>
            <a:ext cx="8281017" cy="0"/>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28044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7" name="Straight Connector 126"/>
          <p:cNvCxnSpPr/>
          <p:nvPr/>
        </p:nvCxnSpPr>
        <p:spPr>
          <a:xfrm rot="5400000">
            <a:off x="2081870" y="2692411"/>
            <a:ext cx="805345" cy="1"/>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16200000" flipH="1">
            <a:off x="4836956" y="2621800"/>
            <a:ext cx="781615" cy="47"/>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219" name="Title 48"/>
          <p:cNvSpPr>
            <a:spLocks noGrp="1"/>
          </p:cNvSpPr>
          <p:nvPr>
            <p:ph type="title"/>
          </p:nvPr>
        </p:nvSpPr>
        <p:spPr/>
        <p:txBody>
          <a:bodyPr/>
          <a:lstStyle/>
          <a:p>
            <a:r>
              <a:rPr lang="en-US" dirty="0" smtClean="0"/>
              <a:t>Driving innovation</a:t>
            </a:r>
          </a:p>
        </p:txBody>
      </p:sp>
      <p:sp>
        <p:nvSpPr>
          <p:cNvPr id="31" name="Rectangle 30"/>
          <p:cNvSpPr/>
          <p:nvPr/>
        </p:nvSpPr>
        <p:spPr>
          <a:xfrm>
            <a:off x="2369737" y="3116694"/>
            <a:ext cx="939905" cy="646331"/>
          </a:xfrm>
          <a:prstGeom prst="rect">
            <a:avLst/>
          </a:prstGeom>
        </p:spPr>
        <p:txBody>
          <a:bodyPr wrap="square">
            <a:spAutoFit/>
          </a:bodyPr>
          <a:lstStyle/>
          <a:p>
            <a:pPr>
              <a:lnSpc>
                <a:spcPct val="90000"/>
              </a:lnSpc>
            </a:pPr>
            <a:r>
              <a:rPr lang="en-US" sz="800" b="1" dirty="0" smtClean="0"/>
              <a:t>1992</a:t>
            </a:r>
          </a:p>
          <a:p>
            <a:pPr>
              <a:lnSpc>
                <a:spcPct val="90000"/>
              </a:lnSpc>
            </a:pPr>
            <a:r>
              <a:rPr lang="en-US" sz="800" dirty="0" smtClean="0"/>
              <a:t>3Com demonstrates 100Mbps Ethernet</a:t>
            </a:r>
            <a:endParaRPr lang="en-US" sz="800" dirty="0"/>
          </a:p>
        </p:txBody>
      </p:sp>
      <p:sp>
        <p:nvSpPr>
          <p:cNvPr id="32" name="Rectangle 31"/>
          <p:cNvSpPr/>
          <p:nvPr/>
        </p:nvSpPr>
        <p:spPr>
          <a:xfrm>
            <a:off x="3410044" y="2988795"/>
            <a:ext cx="1273812" cy="424732"/>
          </a:xfrm>
          <a:prstGeom prst="rect">
            <a:avLst/>
          </a:prstGeom>
        </p:spPr>
        <p:txBody>
          <a:bodyPr wrap="square">
            <a:spAutoFit/>
          </a:bodyPr>
          <a:lstStyle/>
          <a:p>
            <a:pPr>
              <a:lnSpc>
                <a:spcPct val="90000"/>
              </a:lnSpc>
            </a:pPr>
            <a:r>
              <a:rPr lang="en-US" sz="800" b="1" dirty="0" smtClean="0"/>
              <a:t>1995</a:t>
            </a:r>
          </a:p>
          <a:p>
            <a:pPr>
              <a:lnSpc>
                <a:spcPct val="90000"/>
              </a:lnSpc>
            </a:pPr>
            <a:r>
              <a:rPr lang="en-US" sz="800" dirty="0" smtClean="0"/>
              <a:t>3Com launches CoreBuilder</a:t>
            </a:r>
            <a:endParaRPr lang="en-US" sz="800" dirty="0"/>
          </a:p>
        </p:txBody>
      </p:sp>
      <p:sp>
        <p:nvSpPr>
          <p:cNvPr id="34" name="Rectangle 33"/>
          <p:cNvSpPr/>
          <p:nvPr/>
        </p:nvSpPr>
        <p:spPr>
          <a:xfrm>
            <a:off x="5327885" y="2570376"/>
            <a:ext cx="1263958" cy="424732"/>
          </a:xfrm>
          <a:prstGeom prst="rect">
            <a:avLst/>
          </a:prstGeom>
        </p:spPr>
        <p:txBody>
          <a:bodyPr wrap="square">
            <a:spAutoFit/>
          </a:bodyPr>
          <a:lstStyle/>
          <a:p>
            <a:pPr>
              <a:lnSpc>
                <a:spcPct val="90000"/>
              </a:lnSpc>
            </a:pPr>
            <a:r>
              <a:rPr lang="en-US" sz="800" b="1" dirty="0" smtClean="0"/>
              <a:t>2006</a:t>
            </a:r>
            <a:r>
              <a:rPr lang="en-US" sz="800" dirty="0" smtClean="0"/>
              <a:t> </a:t>
            </a:r>
          </a:p>
          <a:p>
            <a:pPr>
              <a:lnSpc>
                <a:spcPct val="90000"/>
              </a:lnSpc>
            </a:pPr>
            <a:r>
              <a:rPr lang="en-US" sz="800" dirty="0" smtClean="0"/>
              <a:t>HP supports LLDP &amp; LLDP-MED</a:t>
            </a:r>
            <a:endParaRPr lang="en-US" sz="800" dirty="0"/>
          </a:p>
        </p:txBody>
      </p:sp>
      <p:sp>
        <p:nvSpPr>
          <p:cNvPr id="36" name="Rectangle 35"/>
          <p:cNvSpPr/>
          <p:nvPr/>
        </p:nvSpPr>
        <p:spPr>
          <a:xfrm>
            <a:off x="5125286" y="2985199"/>
            <a:ext cx="1418127" cy="424732"/>
          </a:xfrm>
          <a:prstGeom prst="rect">
            <a:avLst/>
          </a:prstGeom>
        </p:spPr>
        <p:txBody>
          <a:bodyPr wrap="square">
            <a:spAutoFit/>
          </a:bodyPr>
          <a:lstStyle/>
          <a:p>
            <a:pPr>
              <a:lnSpc>
                <a:spcPct val="90000"/>
              </a:lnSpc>
            </a:pPr>
            <a:r>
              <a:rPr lang="en-US" sz="800" b="1" dirty="0" smtClean="0"/>
              <a:t>2005</a:t>
            </a:r>
            <a:r>
              <a:rPr lang="en-US" sz="800" dirty="0" smtClean="0"/>
              <a:t> </a:t>
            </a:r>
          </a:p>
          <a:p>
            <a:pPr>
              <a:lnSpc>
                <a:spcPct val="90000"/>
              </a:lnSpc>
            </a:pPr>
            <a:r>
              <a:rPr lang="en-US" sz="800" dirty="0" smtClean="0"/>
              <a:t>HP drives LLDP &amp; LLDP-MED standard</a:t>
            </a:r>
            <a:endParaRPr lang="en-US" sz="800" dirty="0"/>
          </a:p>
        </p:txBody>
      </p:sp>
      <p:sp>
        <p:nvSpPr>
          <p:cNvPr id="38" name="Rectangle 37"/>
          <p:cNvSpPr/>
          <p:nvPr/>
        </p:nvSpPr>
        <p:spPr>
          <a:xfrm>
            <a:off x="7289196" y="3019076"/>
            <a:ext cx="1467239" cy="424732"/>
          </a:xfrm>
          <a:prstGeom prst="rect">
            <a:avLst/>
          </a:prstGeom>
        </p:spPr>
        <p:txBody>
          <a:bodyPr wrap="square">
            <a:spAutoFit/>
          </a:bodyPr>
          <a:lstStyle/>
          <a:p>
            <a:pPr>
              <a:lnSpc>
                <a:spcPct val="90000"/>
              </a:lnSpc>
            </a:pPr>
            <a:r>
              <a:rPr lang="en-US" sz="800" b="1" dirty="0" smtClean="0"/>
              <a:t>2011</a:t>
            </a:r>
          </a:p>
          <a:p>
            <a:pPr>
              <a:lnSpc>
                <a:spcPct val="90000"/>
              </a:lnSpc>
            </a:pPr>
            <a:r>
              <a:rPr lang="en-US" sz="800" dirty="0" smtClean="0"/>
              <a:t>HP ships 1</a:t>
            </a:r>
            <a:r>
              <a:rPr lang="en-US" sz="800" baseline="30000" dirty="0" smtClean="0"/>
              <a:t>st</a:t>
            </a:r>
            <a:r>
              <a:rPr lang="en-US" sz="800" dirty="0" smtClean="0"/>
              <a:t> Energy Efficient Ethernet switch</a:t>
            </a:r>
            <a:endParaRPr lang="en-US" sz="800" dirty="0"/>
          </a:p>
        </p:txBody>
      </p:sp>
      <p:sp>
        <p:nvSpPr>
          <p:cNvPr id="39" name="Rectangle 38"/>
          <p:cNvSpPr/>
          <p:nvPr/>
        </p:nvSpPr>
        <p:spPr>
          <a:xfrm>
            <a:off x="7875342" y="910463"/>
            <a:ext cx="924710" cy="535531"/>
          </a:xfrm>
          <a:prstGeom prst="rect">
            <a:avLst/>
          </a:prstGeom>
        </p:spPr>
        <p:txBody>
          <a:bodyPr wrap="square">
            <a:spAutoFit/>
          </a:bodyPr>
          <a:lstStyle/>
          <a:p>
            <a:pPr>
              <a:lnSpc>
                <a:spcPct val="90000"/>
              </a:lnSpc>
            </a:pPr>
            <a:r>
              <a:rPr lang="en-US" sz="800" b="1" dirty="0" smtClean="0"/>
              <a:t>2011</a:t>
            </a:r>
          </a:p>
          <a:p>
            <a:pPr>
              <a:lnSpc>
                <a:spcPct val="90000"/>
              </a:lnSpc>
            </a:pPr>
            <a:r>
              <a:rPr lang="en-US" sz="800" dirty="0" smtClean="0"/>
              <a:t>HP launches FlexNetwork Architecture</a:t>
            </a:r>
            <a:endParaRPr lang="en-US" sz="800" dirty="0"/>
          </a:p>
        </p:txBody>
      </p:sp>
      <p:sp>
        <p:nvSpPr>
          <p:cNvPr id="40" name="Rectangle 39"/>
          <p:cNvSpPr/>
          <p:nvPr/>
        </p:nvSpPr>
        <p:spPr>
          <a:xfrm>
            <a:off x="1485562" y="910463"/>
            <a:ext cx="730797" cy="424732"/>
          </a:xfrm>
          <a:prstGeom prst="rect">
            <a:avLst/>
          </a:prstGeom>
        </p:spPr>
        <p:txBody>
          <a:bodyPr wrap="square">
            <a:spAutoFit/>
          </a:bodyPr>
          <a:lstStyle/>
          <a:p>
            <a:pPr>
              <a:lnSpc>
                <a:spcPct val="90000"/>
              </a:lnSpc>
            </a:pPr>
            <a:r>
              <a:rPr lang="en-US" sz="800" b="1" dirty="0" smtClean="0"/>
              <a:t>1987</a:t>
            </a:r>
          </a:p>
          <a:p>
            <a:pPr>
              <a:lnSpc>
                <a:spcPct val="90000"/>
              </a:lnSpc>
            </a:pPr>
            <a:r>
              <a:rPr lang="en-US" sz="800" dirty="0" smtClean="0"/>
              <a:t>HP invents 10BASE-T</a:t>
            </a:r>
            <a:endParaRPr lang="en-US" sz="800" dirty="0"/>
          </a:p>
        </p:txBody>
      </p:sp>
      <p:sp>
        <p:nvSpPr>
          <p:cNvPr id="41" name="Rectangle 40"/>
          <p:cNvSpPr/>
          <p:nvPr/>
        </p:nvSpPr>
        <p:spPr>
          <a:xfrm>
            <a:off x="3205005" y="3414320"/>
            <a:ext cx="1326536" cy="424732"/>
          </a:xfrm>
          <a:prstGeom prst="rect">
            <a:avLst/>
          </a:prstGeom>
        </p:spPr>
        <p:txBody>
          <a:bodyPr wrap="square">
            <a:spAutoFit/>
          </a:bodyPr>
          <a:lstStyle/>
          <a:p>
            <a:pPr>
              <a:lnSpc>
                <a:spcPct val="90000"/>
              </a:lnSpc>
            </a:pPr>
            <a:r>
              <a:rPr lang="en-US" sz="800" b="1" dirty="0" smtClean="0"/>
              <a:t>1994</a:t>
            </a:r>
          </a:p>
          <a:p>
            <a:pPr>
              <a:lnSpc>
                <a:spcPct val="90000"/>
              </a:lnSpc>
            </a:pPr>
            <a:r>
              <a:rPr lang="en-US" sz="800" dirty="0" smtClean="0"/>
              <a:t>3Com launches SuperStack</a:t>
            </a:r>
            <a:endParaRPr lang="en-US" sz="800" dirty="0"/>
          </a:p>
        </p:txBody>
      </p:sp>
      <p:sp>
        <p:nvSpPr>
          <p:cNvPr id="43" name="Rectangle 42"/>
          <p:cNvSpPr/>
          <p:nvPr/>
        </p:nvSpPr>
        <p:spPr>
          <a:xfrm>
            <a:off x="4478098" y="3426276"/>
            <a:ext cx="971509" cy="424732"/>
          </a:xfrm>
          <a:prstGeom prst="rect">
            <a:avLst/>
          </a:prstGeom>
        </p:spPr>
        <p:txBody>
          <a:bodyPr wrap="square">
            <a:spAutoFit/>
          </a:bodyPr>
          <a:lstStyle/>
          <a:p>
            <a:pPr>
              <a:lnSpc>
                <a:spcPct val="90000"/>
              </a:lnSpc>
            </a:pPr>
            <a:r>
              <a:rPr lang="en-US" sz="800" b="1" dirty="0" smtClean="0"/>
              <a:t>2000</a:t>
            </a:r>
          </a:p>
          <a:p>
            <a:pPr>
              <a:lnSpc>
                <a:spcPct val="90000"/>
              </a:lnSpc>
            </a:pPr>
            <a:r>
              <a:rPr lang="en-US" sz="800" dirty="0" smtClean="0"/>
              <a:t>HP Switch on a chip</a:t>
            </a:r>
            <a:endParaRPr lang="en-US" sz="800" dirty="0"/>
          </a:p>
        </p:txBody>
      </p:sp>
      <p:sp>
        <p:nvSpPr>
          <p:cNvPr id="44" name="Rectangle 43"/>
          <p:cNvSpPr/>
          <p:nvPr/>
        </p:nvSpPr>
        <p:spPr>
          <a:xfrm>
            <a:off x="6050641" y="910463"/>
            <a:ext cx="607650" cy="313932"/>
          </a:xfrm>
          <a:prstGeom prst="rect">
            <a:avLst/>
          </a:prstGeom>
        </p:spPr>
        <p:txBody>
          <a:bodyPr wrap="square">
            <a:spAutoFit/>
          </a:bodyPr>
          <a:lstStyle/>
          <a:p>
            <a:pPr>
              <a:lnSpc>
                <a:spcPct val="90000"/>
              </a:lnSpc>
            </a:pPr>
            <a:r>
              <a:rPr lang="en-US" sz="800" b="1" dirty="0" smtClean="0"/>
              <a:t>2008</a:t>
            </a:r>
          </a:p>
          <a:p>
            <a:pPr>
              <a:lnSpc>
                <a:spcPct val="90000"/>
              </a:lnSpc>
            </a:pPr>
            <a:r>
              <a:rPr lang="en-US" sz="800" dirty="0" smtClean="0"/>
              <a:t>HP #2</a:t>
            </a:r>
            <a:endParaRPr lang="en-US" sz="800" dirty="0"/>
          </a:p>
        </p:txBody>
      </p:sp>
      <p:sp>
        <p:nvSpPr>
          <p:cNvPr id="46" name="Rectangle 45"/>
          <p:cNvSpPr/>
          <p:nvPr/>
        </p:nvSpPr>
        <p:spPr>
          <a:xfrm>
            <a:off x="7083694" y="3424537"/>
            <a:ext cx="1062017" cy="424732"/>
          </a:xfrm>
          <a:prstGeom prst="rect">
            <a:avLst/>
          </a:prstGeom>
        </p:spPr>
        <p:txBody>
          <a:bodyPr wrap="square">
            <a:spAutoFit/>
          </a:bodyPr>
          <a:lstStyle/>
          <a:p>
            <a:pPr>
              <a:lnSpc>
                <a:spcPct val="90000"/>
              </a:lnSpc>
            </a:pPr>
            <a:r>
              <a:rPr lang="en-US" sz="800" b="1" dirty="0" smtClean="0"/>
              <a:t>2010 </a:t>
            </a:r>
          </a:p>
          <a:p>
            <a:pPr>
              <a:lnSpc>
                <a:spcPct val="90000"/>
              </a:lnSpc>
            </a:pPr>
            <a:r>
              <a:rPr lang="en-US" sz="800" dirty="0" smtClean="0"/>
              <a:t>HP ships 1</a:t>
            </a:r>
            <a:r>
              <a:rPr lang="en-US" sz="800" baseline="30000" dirty="0" smtClean="0"/>
              <a:t>st</a:t>
            </a:r>
            <a:r>
              <a:rPr lang="en-US" sz="800" dirty="0" smtClean="0"/>
              <a:t> PoE Plus switch</a:t>
            </a:r>
            <a:endParaRPr lang="en-US" sz="800" dirty="0"/>
          </a:p>
        </p:txBody>
      </p:sp>
      <p:sp>
        <p:nvSpPr>
          <p:cNvPr id="56" name="TextBox 55"/>
          <p:cNvSpPr txBox="1"/>
          <p:nvPr/>
        </p:nvSpPr>
        <p:spPr>
          <a:xfrm>
            <a:off x="332974" y="1623882"/>
            <a:ext cx="762838" cy="400110"/>
          </a:xfrm>
          <a:prstGeom prst="rect">
            <a:avLst/>
          </a:prstGeom>
          <a:noFill/>
        </p:spPr>
        <p:txBody>
          <a:bodyPr wrap="none" rtlCol="0">
            <a:spAutoFit/>
          </a:bodyPr>
          <a:lstStyle/>
          <a:p>
            <a:r>
              <a:rPr lang="en-US" sz="2000" dirty="0" smtClean="0">
                <a:solidFill>
                  <a:schemeClr val="tx2"/>
                </a:solidFill>
                <a:latin typeface="+mj-lt"/>
              </a:rPr>
              <a:t>1977</a:t>
            </a:r>
          </a:p>
        </p:txBody>
      </p:sp>
      <p:sp>
        <p:nvSpPr>
          <p:cNvPr id="51" name="Flowchart: Process 50"/>
          <p:cNvSpPr/>
          <p:nvPr/>
        </p:nvSpPr>
        <p:spPr>
          <a:xfrm>
            <a:off x="0" y="2047464"/>
            <a:ext cx="914400" cy="336176"/>
          </a:xfrm>
          <a:prstGeom prst="flowChartProcess">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2000" dirty="0" smtClean="0">
              <a:solidFill>
                <a:prstClr val="white"/>
              </a:solidFill>
              <a:latin typeface="+mj-lt"/>
            </a:endParaRPr>
          </a:p>
        </p:txBody>
      </p:sp>
      <p:sp>
        <p:nvSpPr>
          <p:cNvPr id="58" name="Rectangle 57"/>
          <p:cNvSpPr/>
          <p:nvPr/>
        </p:nvSpPr>
        <p:spPr>
          <a:xfrm>
            <a:off x="6751281" y="910463"/>
            <a:ext cx="1031074" cy="424732"/>
          </a:xfrm>
          <a:prstGeom prst="rect">
            <a:avLst/>
          </a:prstGeom>
        </p:spPr>
        <p:txBody>
          <a:bodyPr wrap="square">
            <a:spAutoFit/>
          </a:bodyPr>
          <a:lstStyle/>
          <a:p>
            <a:pPr>
              <a:lnSpc>
                <a:spcPct val="90000"/>
              </a:lnSpc>
            </a:pPr>
            <a:r>
              <a:rPr lang="en-US" sz="800" b="1" dirty="0" smtClean="0"/>
              <a:t>2010</a:t>
            </a:r>
          </a:p>
          <a:p>
            <a:pPr>
              <a:lnSpc>
                <a:spcPct val="90000"/>
              </a:lnSpc>
            </a:pPr>
            <a:r>
              <a:rPr lang="en-US" sz="800" dirty="0" smtClean="0"/>
              <a:t>HP launches HP Networking</a:t>
            </a:r>
            <a:endParaRPr lang="en-US" sz="800" dirty="0"/>
          </a:p>
        </p:txBody>
      </p:sp>
      <p:sp>
        <p:nvSpPr>
          <p:cNvPr id="59" name="Rectangle 58"/>
          <p:cNvSpPr/>
          <p:nvPr/>
        </p:nvSpPr>
        <p:spPr>
          <a:xfrm>
            <a:off x="6573983" y="1368484"/>
            <a:ext cx="1588505" cy="424732"/>
          </a:xfrm>
          <a:prstGeom prst="rect">
            <a:avLst/>
          </a:prstGeom>
        </p:spPr>
        <p:txBody>
          <a:bodyPr wrap="square">
            <a:spAutoFit/>
          </a:bodyPr>
          <a:lstStyle/>
          <a:p>
            <a:pPr>
              <a:lnSpc>
                <a:spcPct val="90000"/>
              </a:lnSpc>
            </a:pPr>
            <a:r>
              <a:rPr lang="en-US" sz="800" b="1" dirty="0" smtClean="0"/>
              <a:t>2010</a:t>
            </a:r>
          </a:p>
          <a:p>
            <a:pPr>
              <a:lnSpc>
                <a:spcPct val="90000"/>
              </a:lnSpc>
            </a:pPr>
            <a:r>
              <a:rPr lang="en-US" sz="800" dirty="0" smtClean="0"/>
              <a:t>HP earns leader quadrant in Gartner’s Magic Quadrant</a:t>
            </a:r>
            <a:endParaRPr lang="en-US" sz="800" dirty="0"/>
          </a:p>
        </p:txBody>
      </p:sp>
      <p:sp>
        <p:nvSpPr>
          <p:cNvPr id="62" name="Rectangle 61"/>
          <p:cNvSpPr/>
          <p:nvPr/>
        </p:nvSpPr>
        <p:spPr>
          <a:xfrm>
            <a:off x="1017498" y="2540317"/>
            <a:ext cx="1072730" cy="424732"/>
          </a:xfrm>
          <a:prstGeom prst="rect">
            <a:avLst/>
          </a:prstGeom>
        </p:spPr>
        <p:txBody>
          <a:bodyPr wrap="none">
            <a:spAutoFit/>
          </a:bodyPr>
          <a:lstStyle/>
          <a:p>
            <a:pPr>
              <a:lnSpc>
                <a:spcPct val="90000"/>
              </a:lnSpc>
            </a:pPr>
            <a:r>
              <a:rPr lang="en-US" sz="800" b="1" dirty="0" smtClean="0"/>
              <a:t>1982</a:t>
            </a:r>
          </a:p>
          <a:p>
            <a:pPr>
              <a:lnSpc>
                <a:spcPct val="90000"/>
              </a:lnSpc>
            </a:pPr>
            <a:r>
              <a:rPr lang="en-US" sz="800" dirty="0" smtClean="0"/>
              <a:t>3Com shipped first </a:t>
            </a:r>
          </a:p>
          <a:p>
            <a:pPr>
              <a:lnSpc>
                <a:spcPct val="90000"/>
              </a:lnSpc>
            </a:pPr>
            <a:r>
              <a:rPr lang="en-US" sz="800" dirty="0" smtClean="0"/>
              <a:t>Ethernet adapter</a:t>
            </a:r>
            <a:endParaRPr lang="en-US" sz="800" dirty="0"/>
          </a:p>
        </p:txBody>
      </p:sp>
      <p:sp>
        <p:nvSpPr>
          <p:cNvPr id="63" name="Rectangle 62"/>
          <p:cNvSpPr/>
          <p:nvPr/>
        </p:nvSpPr>
        <p:spPr>
          <a:xfrm>
            <a:off x="236989" y="910463"/>
            <a:ext cx="1163972" cy="535531"/>
          </a:xfrm>
          <a:prstGeom prst="rect">
            <a:avLst/>
          </a:prstGeom>
        </p:spPr>
        <p:txBody>
          <a:bodyPr wrap="square">
            <a:spAutoFit/>
          </a:bodyPr>
          <a:lstStyle/>
          <a:p>
            <a:pPr>
              <a:lnSpc>
                <a:spcPct val="90000"/>
              </a:lnSpc>
            </a:pPr>
            <a:r>
              <a:rPr lang="en-US" sz="800" b="1" dirty="0" smtClean="0"/>
              <a:t>1977</a:t>
            </a:r>
          </a:p>
          <a:p>
            <a:pPr>
              <a:lnSpc>
                <a:spcPct val="90000"/>
              </a:lnSpc>
            </a:pPr>
            <a:r>
              <a:rPr lang="en-US" sz="800" dirty="0" smtClean="0"/>
              <a:t>Ethernet patented </a:t>
            </a:r>
          </a:p>
          <a:p>
            <a:pPr>
              <a:lnSpc>
                <a:spcPct val="90000"/>
              </a:lnSpc>
            </a:pPr>
            <a:r>
              <a:rPr lang="en-US" sz="800" dirty="0" smtClean="0"/>
              <a:t>#4063220 by 3Com founder Bob Metcalfe</a:t>
            </a:r>
            <a:endParaRPr lang="en-US" sz="800" dirty="0"/>
          </a:p>
        </p:txBody>
      </p:sp>
      <p:sp>
        <p:nvSpPr>
          <p:cNvPr id="64" name="Rectangle 63"/>
          <p:cNvSpPr/>
          <p:nvPr/>
        </p:nvSpPr>
        <p:spPr>
          <a:xfrm>
            <a:off x="808431" y="2954996"/>
            <a:ext cx="1107996" cy="424732"/>
          </a:xfrm>
          <a:prstGeom prst="rect">
            <a:avLst/>
          </a:prstGeom>
        </p:spPr>
        <p:txBody>
          <a:bodyPr wrap="none">
            <a:spAutoFit/>
          </a:bodyPr>
          <a:lstStyle/>
          <a:p>
            <a:pPr>
              <a:lnSpc>
                <a:spcPct val="90000"/>
              </a:lnSpc>
            </a:pPr>
            <a:r>
              <a:rPr lang="en-US" sz="800" b="1" dirty="0" smtClean="0"/>
              <a:t>1981</a:t>
            </a:r>
          </a:p>
          <a:p>
            <a:pPr>
              <a:lnSpc>
                <a:spcPct val="90000"/>
              </a:lnSpc>
            </a:pPr>
            <a:r>
              <a:rPr lang="en-US" sz="800" dirty="0" smtClean="0"/>
              <a:t>3Com shipped first </a:t>
            </a:r>
          </a:p>
          <a:p>
            <a:pPr>
              <a:lnSpc>
                <a:spcPct val="90000"/>
              </a:lnSpc>
            </a:pPr>
            <a:r>
              <a:rPr lang="en-US" sz="800" dirty="0" smtClean="0"/>
              <a:t>Ethernet transceiver</a:t>
            </a:r>
            <a:endParaRPr lang="en-US" sz="800" dirty="0"/>
          </a:p>
        </p:txBody>
      </p:sp>
      <p:sp>
        <p:nvSpPr>
          <p:cNvPr id="65" name="Rectangle 64"/>
          <p:cNvSpPr/>
          <p:nvPr/>
        </p:nvSpPr>
        <p:spPr>
          <a:xfrm>
            <a:off x="594623" y="3378064"/>
            <a:ext cx="1426864" cy="424732"/>
          </a:xfrm>
          <a:prstGeom prst="rect">
            <a:avLst/>
          </a:prstGeom>
        </p:spPr>
        <p:txBody>
          <a:bodyPr wrap="square">
            <a:spAutoFit/>
          </a:bodyPr>
          <a:lstStyle/>
          <a:p>
            <a:pPr>
              <a:lnSpc>
                <a:spcPct val="90000"/>
              </a:lnSpc>
            </a:pPr>
            <a:r>
              <a:rPr lang="en-US" sz="800" b="1" dirty="0" smtClean="0"/>
              <a:t>1980</a:t>
            </a:r>
          </a:p>
          <a:p>
            <a:pPr>
              <a:lnSpc>
                <a:spcPct val="90000"/>
              </a:lnSpc>
            </a:pPr>
            <a:r>
              <a:rPr lang="en-US" sz="800" dirty="0" smtClean="0"/>
              <a:t>3Com first product  UNET, UNIX TCP/IP Software</a:t>
            </a:r>
            <a:endParaRPr lang="en-US" sz="800" dirty="0"/>
          </a:p>
        </p:txBody>
      </p:sp>
      <p:sp>
        <p:nvSpPr>
          <p:cNvPr id="69" name="Rectangle 68"/>
          <p:cNvSpPr/>
          <p:nvPr/>
        </p:nvSpPr>
        <p:spPr>
          <a:xfrm>
            <a:off x="5188339" y="910463"/>
            <a:ext cx="903536" cy="535531"/>
          </a:xfrm>
          <a:prstGeom prst="rect">
            <a:avLst/>
          </a:prstGeom>
        </p:spPr>
        <p:txBody>
          <a:bodyPr wrap="square">
            <a:spAutoFit/>
          </a:bodyPr>
          <a:lstStyle/>
          <a:p>
            <a:pPr>
              <a:lnSpc>
                <a:spcPct val="90000"/>
              </a:lnSpc>
            </a:pPr>
            <a:r>
              <a:rPr lang="en-US" sz="800" b="1" dirty="0" smtClean="0"/>
              <a:t>2006</a:t>
            </a:r>
          </a:p>
          <a:p>
            <a:pPr>
              <a:lnSpc>
                <a:spcPct val="90000"/>
              </a:lnSpc>
            </a:pPr>
            <a:r>
              <a:rPr lang="en-US" sz="800" dirty="0" smtClean="0"/>
              <a:t>TippingPoint Zero Day Initiative</a:t>
            </a:r>
            <a:endParaRPr lang="en-US" sz="800" dirty="0"/>
          </a:p>
        </p:txBody>
      </p:sp>
      <p:sp>
        <p:nvSpPr>
          <p:cNvPr id="70" name="Rectangle 69"/>
          <p:cNvSpPr/>
          <p:nvPr/>
        </p:nvSpPr>
        <p:spPr>
          <a:xfrm>
            <a:off x="3619572" y="2497394"/>
            <a:ext cx="928152" cy="535531"/>
          </a:xfrm>
          <a:prstGeom prst="rect">
            <a:avLst/>
          </a:prstGeom>
        </p:spPr>
        <p:txBody>
          <a:bodyPr wrap="square">
            <a:spAutoFit/>
          </a:bodyPr>
          <a:lstStyle/>
          <a:p>
            <a:pPr>
              <a:lnSpc>
                <a:spcPct val="90000"/>
              </a:lnSpc>
            </a:pPr>
            <a:r>
              <a:rPr lang="en-US" sz="800" b="1" dirty="0" smtClean="0"/>
              <a:t>1998</a:t>
            </a:r>
          </a:p>
          <a:p>
            <a:pPr>
              <a:lnSpc>
                <a:spcPct val="90000"/>
              </a:lnSpc>
            </a:pPr>
            <a:r>
              <a:rPr lang="en-US" sz="800" dirty="0" smtClean="0"/>
              <a:t>3Com intros industry’s first pure SIP PBX</a:t>
            </a:r>
            <a:endParaRPr lang="en-US" sz="800" dirty="0"/>
          </a:p>
        </p:txBody>
      </p:sp>
      <p:cxnSp>
        <p:nvCxnSpPr>
          <p:cNvPr id="77" name="Straight Connector 76"/>
          <p:cNvCxnSpPr/>
          <p:nvPr/>
        </p:nvCxnSpPr>
        <p:spPr>
          <a:xfrm rot="5400000">
            <a:off x="2097567" y="4409859"/>
            <a:ext cx="181484"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553016" y="3970080"/>
            <a:ext cx="1262144" cy="313932"/>
          </a:xfrm>
          <a:prstGeom prst="rect">
            <a:avLst/>
          </a:prstGeom>
        </p:spPr>
        <p:txBody>
          <a:bodyPr wrap="square">
            <a:spAutoFit/>
          </a:bodyPr>
          <a:lstStyle/>
          <a:p>
            <a:pPr algn="ctr">
              <a:lnSpc>
                <a:spcPct val="90000"/>
              </a:lnSpc>
            </a:pPr>
            <a:r>
              <a:rPr lang="en-US" sz="800" dirty="0" smtClean="0">
                <a:solidFill>
                  <a:schemeClr val="accent1"/>
                </a:solidFill>
              </a:rPr>
              <a:t>HP Acquires Colubris 2008</a:t>
            </a:r>
            <a:endParaRPr lang="en-US" sz="800" dirty="0">
              <a:solidFill>
                <a:schemeClr val="accent1"/>
              </a:solidFill>
            </a:endParaRPr>
          </a:p>
        </p:txBody>
      </p:sp>
      <p:sp>
        <p:nvSpPr>
          <p:cNvPr id="45" name="Rectangle 44"/>
          <p:cNvSpPr/>
          <p:nvPr/>
        </p:nvSpPr>
        <p:spPr>
          <a:xfrm>
            <a:off x="1561564" y="3970080"/>
            <a:ext cx="1225566" cy="313932"/>
          </a:xfrm>
          <a:prstGeom prst="rect">
            <a:avLst/>
          </a:prstGeom>
        </p:spPr>
        <p:txBody>
          <a:bodyPr wrap="square">
            <a:spAutoFit/>
          </a:bodyPr>
          <a:lstStyle/>
          <a:p>
            <a:pPr algn="ctr">
              <a:lnSpc>
                <a:spcPct val="90000"/>
              </a:lnSpc>
            </a:pPr>
            <a:r>
              <a:rPr lang="en-US" sz="800" dirty="0" smtClean="0">
                <a:solidFill>
                  <a:schemeClr val="accent1"/>
                </a:solidFill>
              </a:rPr>
              <a:t>3Com H3C Joint Venture 2003</a:t>
            </a:r>
            <a:endParaRPr lang="en-US" sz="800" dirty="0">
              <a:solidFill>
                <a:schemeClr val="accent1"/>
              </a:solidFill>
            </a:endParaRPr>
          </a:p>
        </p:txBody>
      </p:sp>
      <p:sp>
        <p:nvSpPr>
          <p:cNvPr id="66" name="Rectangle 65"/>
          <p:cNvSpPr/>
          <p:nvPr/>
        </p:nvSpPr>
        <p:spPr>
          <a:xfrm>
            <a:off x="2780283" y="3970080"/>
            <a:ext cx="1553264" cy="313932"/>
          </a:xfrm>
          <a:prstGeom prst="rect">
            <a:avLst/>
          </a:prstGeom>
        </p:spPr>
        <p:txBody>
          <a:bodyPr wrap="square">
            <a:spAutoFit/>
          </a:bodyPr>
          <a:lstStyle/>
          <a:p>
            <a:pPr algn="ctr">
              <a:lnSpc>
                <a:spcPct val="90000"/>
              </a:lnSpc>
            </a:pPr>
            <a:r>
              <a:rPr lang="en-US" sz="800" dirty="0" smtClean="0">
                <a:solidFill>
                  <a:schemeClr val="accent1"/>
                </a:solidFill>
              </a:rPr>
              <a:t>3Com Acquires TippingPoint 2005</a:t>
            </a:r>
            <a:endParaRPr lang="en-US" sz="800" dirty="0">
              <a:solidFill>
                <a:schemeClr val="accent1"/>
              </a:solidFill>
            </a:endParaRPr>
          </a:p>
        </p:txBody>
      </p:sp>
      <p:sp>
        <p:nvSpPr>
          <p:cNvPr id="67" name="Rectangle 66"/>
          <p:cNvSpPr/>
          <p:nvPr/>
        </p:nvSpPr>
        <p:spPr>
          <a:xfrm>
            <a:off x="4326700" y="3970080"/>
            <a:ext cx="1219201" cy="313932"/>
          </a:xfrm>
          <a:prstGeom prst="rect">
            <a:avLst/>
          </a:prstGeom>
        </p:spPr>
        <p:txBody>
          <a:bodyPr wrap="square">
            <a:spAutoFit/>
          </a:bodyPr>
          <a:lstStyle/>
          <a:p>
            <a:pPr algn="ctr">
              <a:lnSpc>
                <a:spcPct val="90000"/>
              </a:lnSpc>
            </a:pPr>
            <a:r>
              <a:rPr lang="en-US" sz="800" dirty="0" smtClean="0">
                <a:solidFill>
                  <a:schemeClr val="accent1"/>
                </a:solidFill>
              </a:rPr>
              <a:t>3Com Acquires H3C 2007</a:t>
            </a:r>
            <a:endParaRPr lang="en-US" sz="800" dirty="0">
              <a:solidFill>
                <a:schemeClr val="accent1"/>
              </a:solidFill>
            </a:endParaRPr>
          </a:p>
        </p:txBody>
      </p:sp>
      <p:sp>
        <p:nvSpPr>
          <p:cNvPr id="68" name="Rectangle 67"/>
          <p:cNvSpPr/>
          <p:nvPr/>
        </p:nvSpPr>
        <p:spPr>
          <a:xfrm>
            <a:off x="6808314" y="3970080"/>
            <a:ext cx="1443317" cy="203133"/>
          </a:xfrm>
          <a:prstGeom prst="rect">
            <a:avLst/>
          </a:prstGeom>
        </p:spPr>
        <p:txBody>
          <a:bodyPr wrap="square">
            <a:spAutoFit/>
          </a:bodyPr>
          <a:lstStyle/>
          <a:p>
            <a:pPr algn="ctr">
              <a:lnSpc>
                <a:spcPct val="90000"/>
              </a:lnSpc>
            </a:pPr>
            <a:r>
              <a:rPr lang="en-US" sz="800" dirty="0" smtClean="0">
                <a:solidFill>
                  <a:schemeClr val="accent1"/>
                </a:solidFill>
              </a:rPr>
              <a:t>HP Acquires 3Com 2010</a:t>
            </a:r>
            <a:endParaRPr lang="en-US" sz="800" dirty="0">
              <a:solidFill>
                <a:schemeClr val="accent1"/>
              </a:solidFill>
            </a:endParaRPr>
          </a:p>
        </p:txBody>
      </p:sp>
      <p:sp>
        <p:nvSpPr>
          <p:cNvPr id="42" name="TextBox 41"/>
          <p:cNvSpPr txBox="1"/>
          <p:nvPr/>
        </p:nvSpPr>
        <p:spPr>
          <a:xfrm>
            <a:off x="111680" y="3894144"/>
            <a:ext cx="1312269" cy="461665"/>
          </a:xfrm>
          <a:prstGeom prst="rect">
            <a:avLst/>
          </a:prstGeom>
          <a:noFill/>
        </p:spPr>
        <p:txBody>
          <a:bodyPr wrap="square" rtlCol="0">
            <a:spAutoFit/>
          </a:bodyPr>
          <a:lstStyle/>
          <a:p>
            <a:r>
              <a:rPr lang="en-US" sz="1200" b="1" dirty="0" smtClean="0">
                <a:solidFill>
                  <a:schemeClr val="accent1"/>
                </a:solidFill>
              </a:rPr>
              <a:t>Mergers &amp; Acquisitions</a:t>
            </a:r>
          </a:p>
        </p:txBody>
      </p:sp>
      <p:cxnSp>
        <p:nvCxnSpPr>
          <p:cNvPr id="49" name="Straight Connector 48"/>
          <p:cNvCxnSpPr/>
          <p:nvPr/>
        </p:nvCxnSpPr>
        <p:spPr>
          <a:xfrm>
            <a:off x="258263" y="4507873"/>
            <a:ext cx="804672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2142589" y="4463665"/>
            <a:ext cx="91440" cy="9144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2000" dirty="0" smtClean="0">
              <a:solidFill>
                <a:schemeClr val="accent1"/>
              </a:solidFill>
            </a:endParaRPr>
          </a:p>
        </p:txBody>
      </p:sp>
      <p:cxnSp>
        <p:nvCxnSpPr>
          <p:cNvPr id="78" name="Straight Connector 77"/>
          <p:cNvCxnSpPr/>
          <p:nvPr/>
        </p:nvCxnSpPr>
        <p:spPr>
          <a:xfrm rot="5400000">
            <a:off x="3480135" y="4409859"/>
            <a:ext cx="181484"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4859520" y="4409859"/>
            <a:ext cx="181484"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93346" y="4409859"/>
            <a:ext cx="181484"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7439230" y="4409859"/>
            <a:ext cx="181484"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3525157" y="4463665"/>
            <a:ext cx="91440" cy="9144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2000" dirty="0" smtClean="0">
              <a:solidFill>
                <a:schemeClr val="accent1"/>
              </a:solidFill>
            </a:endParaRPr>
          </a:p>
        </p:txBody>
      </p:sp>
      <p:sp>
        <p:nvSpPr>
          <p:cNvPr id="71" name="Rectangle 70"/>
          <p:cNvSpPr/>
          <p:nvPr/>
        </p:nvSpPr>
        <p:spPr>
          <a:xfrm>
            <a:off x="4904542" y="4463665"/>
            <a:ext cx="91440" cy="9144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2000" dirty="0" smtClean="0">
              <a:solidFill>
                <a:schemeClr val="accent1"/>
              </a:solidFill>
            </a:endParaRPr>
          </a:p>
        </p:txBody>
      </p:sp>
      <p:sp>
        <p:nvSpPr>
          <p:cNvPr id="72" name="Rectangle 71"/>
          <p:cNvSpPr/>
          <p:nvPr/>
        </p:nvSpPr>
        <p:spPr>
          <a:xfrm>
            <a:off x="6138368" y="4463665"/>
            <a:ext cx="91440" cy="9144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2000" dirty="0" smtClean="0">
              <a:solidFill>
                <a:schemeClr val="accent1"/>
              </a:solidFill>
            </a:endParaRPr>
          </a:p>
        </p:txBody>
      </p:sp>
      <p:sp>
        <p:nvSpPr>
          <p:cNvPr id="73" name="Rectangle 72"/>
          <p:cNvSpPr/>
          <p:nvPr/>
        </p:nvSpPr>
        <p:spPr>
          <a:xfrm>
            <a:off x="7484252" y="4463665"/>
            <a:ext cx="91440" cy="9144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2000" dirty="0" smtClean="0">
              <a:solidFill>
                <a:schemeClr val="accent1"/>
              </a:solidFill>
            </a:endParaRPr>
          </a:p>
        </p:txBody>
      </p:sp>
      <p:cxnSp>
        <p:nvCxnSpPr>
          <p:cNvPr id="86" name="Straight Connector 85"/>
          <p:cNvCxnSpPr/>
          <p:nvPr/>
        </p:nvCxnSpPr>
        <p:spPr>
          <a:xfrm rot="5400000">
            <a:off x="1208016" y="1709798"/>
            <a:ext cx="805345" cy="1"/>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6200000" flipH="1">
            <a:off x="7587146" y="1810604"/>
            <a:ext cx="781615" cy="47"/>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2133180" y="910463"/>
            <a:ext cx="835307" cy="646331"/>
          </a:xfrm>
          <a:prstGeom prst="rect">
            <a:avLst/>
          </a:prstGeom>
        </p:spPr>
        <p:txBody>
          <a:bodyPr wrap="square">
            <a:spAutoFit/>
          </a:bodyPr>
          <a:lstStyle/>
          <a:p>
            <a:pPr>
              <a:lnSpc>
                <a:spcPct val="90000"/>
              </a:lnSpc>
            </a:pPr>
            <a:r>
              <a:rPr lang="en-US" sz="800" b="1" dirty="0" smtClean="0"/>
              <a:t>1990</a:t>
            </a:r>
          </a:p>
          <a:p>
            <a:pPr>
              <a:lnSpc>
                <a:spcPct val="90000"/>
              </a:lnSpc>
            </a:pPr>
            <a:r>
              <a:rPr lang="en-US" sz="800" dirty="0" smtClean="0"/>
              <a:t>HP intros 10BASE--T stackable hubs</a:t>
            </a:r>
            <a:endParaRPr lang="en-US" sz="800" dirty="0"/>
          </a:p>
        </p:txBody>
      </p:sp>
      <p:sp>
        <p:nvSpPr>
          <p:cNvPr id="92" name="Rectangle 91"/>
          <p:cNvSpPr/>
          <p:nvPr/>
        </p:nvSpPr>
        <p:spPr>
          <a:xfrm>
            <a:off x="3005067" y="962345"/>
            <a:ext cx="711258" cy="535531"/>
          </a:xfrm>
          <a:prstGeom prst="rect">
            <a:avLst/>
          </a:prstGeom>
        </p:spPr>
        <p:txBody>
          <a:bodyPr wrap="square">
            <a:spAutoFit/>
          </a:bodyPr>
          <a:lstStyle/>
          <a:p>
            <a:pPr>
              <a:lnSpc>
                <a:spcPct val="90000"/>
              </a:lnSpc>
            </a:pPr>
            <a:r>
              <a:rPr lang="en-US" sz="800" b="1" dirty="0" smtClean="0"/>
              <a:t>1993</a:t>
            </a:r>
          </a:p>
          <a:p>
            <a:pPr>
              <a:lnSpc>
                <a:spcPct val="90000"/>
              </a:lnSpc>
            </a:pPr>
            <a:r>
              <a:rPr lang="en-US" sz="800" dirty="0" smtClean="0"/>
              <a:t>HP offers lifetime warranty</a:t>
            </a:r>
            <a:endParaRPr lang="en-US" sz="800" dirty="0"/>
          </a:p>
        </p:txBody>
      </p:sp>
      <p:sp>
        <p:nvSpPr>
          <p:cNvPr id="97" name="Rectangle 96"/>
          <p:cNvSpPr/>
          <p:nvPr/>
        </p:nvSpPr>
        <p:spPr>
          <a:xfrm>
            <a:off x="3996969" y="920250"/>
            <a:ext cx="919587" cy="535531"/>
          </a:xfrm>
          <a:prstGeom prst="rect">
            <a:avLst/>
          </a:prstGeom>
        </p:spPr>
        <p:txBody>
          <a:bodyPr wrap="square">
            <a:spAutoFit/>
          </a:bodyPr>
          <a:lstStyle/>
          <a:p>
            <a:pPr>
              <a:lnSpc>
                <a:spcPct val="90000"/>
              </a:lnSpc>
            </a:pPr>
            <a:r>
              <a:rPr lang="en-US" sz="800" b="1" dirty="0" smtClean="0"/>
              <a:t>1999</a:t>
            </a:r>
          </a:p>
          <a:p>
            <a:pPr>
              <a:lnSpc>
                <a:spcPct val="90000"/>
              </a:lnSpc>
            </a:pPr>
            <a:r>
              <a:rPr lang="en-US" sz="800" dirty="0" smtClean="0"/>
              <a:t>HP ships 1000BASE-T switch</a:t>
            </a:r>
            <a:endParaRPr lang="en-US" sz="800" dirty="0"/>
          </a:p>
        </p:txBody>
      </p:sp>
      <p:cxnSp>
        <p:nvCxnSpPr>
          <p:cNvPr id="104" name="Straight Connector 103"/>
          <p:cNvCxnSpPr/>
          <p:nvPr/>
        </p:nvCxnSpPr>
        <p:spPr>
          <a:xfrm rot="5400000">
            <a:off x="-65712" y="1811567"/>
            <a:ext cx="805345" cy="1"/>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0">
            <a:off x="1821810" y="1932947"/>
            <a:ext cx="805345" cy="1"/>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5400000">
            <a:off x="2712441" y="1902571"/>
            <a:ext cx="805345" cy="1"/>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a:off x="6427366" y="2003114"/>
            <a:ext cx="485162" cy="1398"/>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16200000" flipH="1">
            <a:off x="4895679" y="1820094"/>
            <a:ext cx="781615" cy="47"/>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437193" y="1628365"/>
            <a:ext cx="819455" cy="400110"/>
          </a:xfrm>
          <a:prstGeom prst="rect">
            <a:avLst/>
          </a:prstGeom>
          <a:noFill/>
        </p:spPr>
        <p:txBody>
          <a:bodyPr wrap="none" rtlCol="0">
            <a:spAutoFit/>
          </a:bodyPr>
          <a:lstStyle/>
          <a:p>
            <a:r>
              <a:rPr lang="en-US" sz="2000" dirty="0" smtClean="0">
                <a:solidFill>
                  <a:schemeClr val="accent1"/>
                </a:solidFill>
                <a:latin typeface="+mj-lt"/>
              </a:rPr>
              <a:t>2000</a:t>
            </a:r>
          </a:p>
        </p:txBody>
      </p:sp>
      <p:cxnSp>
        <p:nvCxnSpPr>
          <p:cNvPr id="112" name="Straight Connector 111"/>
          <p:cNvCxnSpPr/>
          <p:nvPr/>
        </p:nvCxnSpPr>
        <p:spPr>
          <a:xfrm rot="16200000" flipH="1">
            <a:off x="5629014" y="1727836"/>
            <a:ext cx="1040233" cy="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16200000" flipH="1">
            <a:off x="6626606" y="2901431"/>
            <a:ext cx="1110185" cy="144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16200000" flipH="1">
            <a:off x="4027418" y="2902829"/>
            <a:ext cx="1110185" cy="144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5400000">
            <a:off x="85292" y="2758121"/>
            <a:ext cx="1273727" cy="1402"/>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5400000">
            <a:off x="2695667" y="2796937"/>
            <a:ext cx="1273727" cy="1402"/>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3686963" y="1818594"/>
            <a:ext cx="805345" cy="1"/>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Flowchart: Process 52"/>
          <p:cNvSpPr/>
          <p:nvPr/>
        </p:nvSpPr>
        <p:spPr>
          <a:xfrm>
            <a:off x="4555222" y="2047464"/>
            <a:ext cx="4225706" cy="338328"/>
          </a:xfrm>
          <a:prstGeom prst="flowChartProcess">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2000" dirty="0" smtClean="0">
              <a:solidFill>
                <a:prstClr val="white"/>
              </a:solidFill>
              <a:latin typeface="+mj-lt"/>
            </a:endParaRPr>
          </a:p>
        </p:txBody>
      </p:sp>
      <p:sp>
        <p:nvSpPr>
          <p:cNvPr id="55" name="TextBox 54"/>
          <p:cNvSpPr txBox="1"/>
          <p:nvPr/>
        </p:nvSpPr>
        <p:spPr>
          <a:xfrm>
            <a:off x="5233331" y="2037311"/>
            <a:ext cx="1958421" cy="338554"/>
          </a:xfrm>
          <a:prstGeom prst="rect">
            <a:avLst/>
          </a:prstGeom>
          <a:noFill/>
        </p:spPr>
        <p:txBody>
          <a:bodyPr wrap="none" rtlCol="0">
            <a:spAutoFit/>
          </a:bodyPr>
          <a:lstStyle/>
          <a:p>
            <a:r>
              <a:rPr lang="en-US" sz="1600" dirty="0" smtClean="0">
                <a:solidFill>
                  <a:schemeClr val="bg1"/>
                </a:solidFill>
                <a:latin typeface="+mj-lt"/>
              </a:rPr>
              <a:t>Leading the Industry</a:t>
            </a:r>
          </a:p>
        </p:txBody>
      </p:sp>
      <p:sp>
        <p:nvSpPr>
          <p:cNvPr id="61" name="Right Arrow 60"/>
          <p:cNvSpPr/>
          <p:nvPr/>
        </p:nvSpPr>
        <p:spPr>
          <a:xfrm>
            <a:off x="8377517" y="1879376"/>
            <a:ext cx="672353" cy="658906"/>
          </a:xfrm>
          <a:prstGeom prst="right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2000" dirty="0" smtClean="0">
              <a:solidFill>
                <a:prstClr val="white"/>
              </a:solidFill>
              <a:latin typeface="+mj-lt"/>
            </a:endParaRPr>
          </a:p>
        </p:txBody>
      </p:sp>
      <p:sp>
        <p:nvSpPr>
          <p:cNvPr id="52" name="Flowchart: Process 51"/>
          <p:cNvSpPr/>
          <p:nvPr/>
        </p:nvSpPr>
        <p:spPr>
          <a:xfrm>
            <a:off x="327171" y="2047464"/>
            <a:ext cx="4253218" cy="336176"/>
          </a:xfrm>
          <a:prstGeom prst="flowChartProcess">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2000" dirty="0" smtClean="0">
              <a:solidFill>
                <a:prstClr val="white"/>
              </a:solidFill>
              <a:latin typeface="+mj-lt"/>
            </a:endParaRPr>
          </a:p>
        </p:txBody>
      </p:sp>
      <p:sp>
        <p:nvSpPr>
          <p:cNvPr id="54" name="TextBox 53"/>
          <p:cNvSpPr txBox="1"/>
          <p:nvPr/>
        </p:nvSpPr>
        <p:spPr>
          <a:xfrm>
            <a:off x="1273686" y="2046275"/>
            <a:ext cx="1527085" cy="338554"/>
          </a:xfrm>
          <a:prstGeom prst="rect">
            <a:avLst/>
          </a:prstGeom>
          <a:noFill/>
        </p:spPr>
        <p:txBody>
          <a:bodyPr wrap="none" rtlCol="0">
            <a:spAutoFit/>
          </a:bodyPr>
          <a:lstStyle/>
          <a:p>
            <a:pPr algn="ctr"/>
            <a:r>
              <a:rPr lang="en-US" sz="1600" dirty="0" smtClean="0">
                <a:solidFill>
                  <a:schemeClr val="bg1"/>
                </a:solidFill>
                <a:latin typeface="+mj-lt"/>
              </a:rPr>
              <a:t>Getting Started</a:t>
            </a:r>
          </a:p>
        </p:txBody>
      </p:sp>
    </p:spTree>
    <p:extLst>
      <p:ext uri="{BB962C8B-B14F-4D97-AF65-F5344CB8AC3E}">
        <p14:creationId xmlns:p14="http://schemas.microsoft.com/office/powerpoint/2010/main" val="88764357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Momentum</a:t>
            </a:r>
            <a:endParaRPr lang="en-US" dirty="0"/>
          </a:p>
        </p:txBody>
      </p:sp>
    </p:spTree>
    <p:extLst>
      <p:ext uri="{BB962C8B-B14F-4D97-AF65-F5344CB8AC3E}">
        <p14:creationId xmlns:p14="http://schemas.microsoft.com/office/powerpoint/2010/main" val="202980789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Education networks are at the breaking point</a:t>
            </a:r>
            <a:endParaRPr lang="en-US" dirty="0"/>
          </a:p>
        </p:txBody>
      </p:sp>
      <p:sp>
        <p:nvSpPr>
          <p:cNvPr id="7" name="Content Placeholder 6"/>
          <p:cNvSpPr>
            <a:spLocks noGrp="1"/>
          </p:cNvSpPr>
          <p:nvPr>
            <p:ph type="body" sz="quarter" idx="14"/>
          </p:nvPr>
        </p:nvSpPr>
        <p:spPr>
          <a:xfrm>
            <a:off x="331200" y="1045307"/>
            <a:ext cx="8125413" cy="3259655"/>
          </a:xfrm>
        </p:spPr>
        <p:txBody>
          <a:bodyPr>
            <a:normAutofit/>
          </a:bodyPr>
          <a:lstStyle/>
          <a:p>
            <a:pPr>
              <a:spcAft>
                <a:spcPts val="0"/>
              </a:spcAft>
            </a:pPr>
            <a:r>
              <a:rPr lang="en-US" sz="1600" dirty="0" smtClean="0">
                <a:latin typeface="+mn-lt"/>
              </a:rPr>
              <a:t>Disjointed networking architectures</a:t>
            </a:r>
          </a:p>
          <a:p>
            <a:pPr lvl="2">
              <a:spcAft>
                <a:spcPts val="0"/>
              </a:spcAft>
            </a:pPr>
            <a:r>
              <a:rPr lang="en-US" dirty="0" smtClean="0">
                <a:latin typeface="+mn-lt"/>
              </a:rPr>
              <a:t>Lack of standards adherence at critical network boundaries</a:t>
            </a:r>
          </a:p>
          <a:p>
            <a:pPr lvl="2">
              <a:spcAft>
                <a:spcPts val="0"/>
              </a:spcAft>
            </a:pPr>
            <a:r>
              <a:rPr lang="en-US" dirty="0" smtClean="0">
                <a:latin typeface="+mn-lt"/>
              </a:rPr>
              <a:t>Too many layers, too many devices, too many </a:t>
            </a:r>
            <a:r>
              <a:rPr lang="en-US" dirty="0" err="1" smtClean="0">
                <a:latin typeface="+mn-lt"/>
              </a:rPr>
              <a:t>OSes</a:t>
            </a:r>
            <a:endParaRPr lang="en-US" dirty="0" smtClean="0">
              <a:latin typeface="+mn-lt"/>
            </a:endParaRPr>
          </a:p>
          <a:p>
            <a:pPr>
              <a:spcBef>
                <a:spcPts val="600"/>
              </a:spcBef>
              <a:spcAft>
                <a:spcPts val="0"/>
              </a:spcAft>
            </a:pPr>
            <a:r>
              <a:rPr lang="en-US" sz="1600" dirty="0" smtClean="0">
                <a:latin typeface="+mn-lt"/>
              </a:rPr>
              <a:t>Legacy networks stifle innovation and collaboration</a:t>
            </a:r>
          </a:p>
          <a:p>
            <a:pPr lvl="2">
              <a:spcAft>
                <a:spcPts val="0"/>
              </a:spcAft>
            </a:pPr>
            <a:r>
              <a:rPr lang="en-US" dirty="0" smtClean="0">
                <a:latin typeface="+mn-lt"/>
              </a:rPr>
              <a:t>Constrained scalability from data center to campus</a:t>
            </a:r>
          </a:p>
          <a:p>
            <a:pPr lvl="2">
              <a:spcAft>
                <a:spcPts val="0"/>
              </a:spcAft>
            </a:pPr>
            <a:r>
              <a:rPr lang="en-US" dirty="0" smtClean="0">
                <a:latin typeface="+mn-lt"/>
              </a:rPr>
              <a:t>Poor multimedia performance</a:t>
            </a:r>
          </a:p>
          <a:p>
            <a:pPr lvl="2">
              <a:spcAft>
                <a:spcPts val="0"/>
              </a:spcAft>
            </a:pPr>
            <a:r>
              <a:rPr lang="en-US" dirty="0" smtClean="0">
                <a:latin typeface="+mn-lt"/>
              </a:rPr>
              <a:t>Inconsistent wired and wireless experience</a:t>
            </a:r>
          </a:p>
          <a:p>
            <a:pPr>
              <a:spcBef>
                <a:spcPts val="600"/>
              </a:spcBef>
              <a:spcAft>
                <a:spcPts val="0"/>
              </a:spcAft>
            </a:pPr>
            <a:r>
              <a:rPr lang="en-US" sz="1600" dirty="0" smtClean="0">
                <a:latin typeface="+mn-lt"/>
              </a:rPr>
              <a:t>Inconsistent security from the cloud to the user</a:t>
            </a:r>
          </a:p>
          <a:p>
            <a:pPr lvl="2">
              <a:spcAft>
                <a:spcPts val="0"/>
              </a:spcAft>
            </a:pPr>
            <a:r>
              <a:rPr lang="en-US" dirty="0" smtClean="0">
                <a:latin typeface="+mn-lt"/>
              </a:rPr>
              <a:t>Unable to secure the virtual environment</a:t>
            </a:r>
          </a:p>
          <a:p>
            <a:pPr lvl="2">
              <a:spcAft>
                <a:spcPts val="0"/>
              </a:spcAft>
            </a:pPr>
            <a:r>
              <a:rPr lang="en-US" dirty="0" smtClean="0">
                <a:latin typeface="+mn-lt"/>
              </a:rPr>
              <a:t>Limited connection between business policies and the network</a:t>
            </a:r>
          </a:p>
          <a:p>
            <a:pPr>
              <a:spcBef>
                <a:spcPts val="600"/>
              </a:spcBef>
              <a:spcAft>
                <a:spcPts val="0"/>
              </a:spcAft>
            </a:pPr>
            <a:r>
              <a:rPr lang="en-US" sz="1600" dirty="0" smtClean="0">
                <a:latin typeface="+mn-lt"/>
              </a:rPr>
              <a:t>No consistent view into the physical and virtual worlds</a:t>
            </a:r>
          </a:p>
          <a:p>
            <a:pPr lvl="2">
              <a:spcAft>
                <a:spcPts val="0"/>
              </a:spcAft>
            </a:pPr>
            <a:r>
              <a:rPr lang="en-US" dirty="0" smtClean="0">
                <a:latin typeface="+mn-lt"/>
              </a:rPr>
              <a:t>Non-federated, serialized workflows</a:t>
            </a:r>
          </a:p>
          <a:p>
            <a:pPr lvl="2">
              <a:spcAft>
                <a:spcPts val="0"/>
              </a:spcAft>
            </a:pPr>
            <a:r>
              <a:rPr lang="en-US" dirty="0" smtClean="0">
                <a:latin typeface="+mn-lt"/>
              </a:rPr>
              <a:t>Swivel-chair management</a:t>
            </a:r>
            <a:endParaRPr lang="en-US" sz="1200" dirty="0" smtClean="0">
              <a:latin typeface="+mn-lt"/>
            </a:endParaRPr>
          </a:p>
          <a:p>
            <a:pPr>
              <a:spcAft>
                <a:spcPts val="0"/>
              </a:spcAft>
            </a:pPr>
            <a:endParaRPr lang="en-US" sz="1600" dirty="0" smtClean="0">
              <a:latin typeface="+mn-lt"/>
            </a:endParaRPr>
          </a:p>
        </p:txBody>
      </p:sp>
      <p:grpSp>
        <p:nvGrpSpPr>
          <p:cNvPr id="2" name="Group 50"/>
          <p:cNvGrpSpPr/>
          <p:nvPr/>
        </p:nvGrpSpPr>
        <p:grpSpPr bwMode="auto">
          <a:xfrm>
            <a:off x="5338324" y="1014420"/>
            <a:ext cx="3378474" cy="2880554"/>
            <a:chOff x="238995" y="1233180"/>
            <a:chExt cx="3303393" cy="2816538"/>
          </a:xfrm>
        </p:grpSpPr>
        <p:grpSp>
          <p:nvGrpSpPr>
            <p:cNvPr id="3" name="Group 37"/>
            <p:cNvGrpSpPr/>
            <p:nvPr/>
          </p:nvGrpSpPr>
          <p:grpSpPr bwMode="auto">
            <a:xfrm>
              <a:off x="965672" y="1929622"/>
              <a:ext cx="1641398" cy="1588672"/>
              <a:chOff x="3369437" y="1361585"/>
              <a:chExt cx="1641398" cy="1588672"/>
            </a:xfrm>
          </p:grpSpPr>
          <p:sp>
            <p:nvSpPr>
              <p:cNvPr id="15" name="Right Arrow 14"/>
              <p:cNvSpPr/>
              <p:nvPr/>
            </p:nvSpPr>
            <p:spPr bwMode="auto">
              <a:xfrm rot="16200000">
                <a:off x="3891744" y="1421935"/>
                <a:ext cx="596785" cy="476085"/>
              </a:xfrm>
              <a:prstGeom prst="rightArrow">
                <a:avLst>
                  <a:gd name="adj1" fmla="val 100000"/>
                  <a:gd name="adj2" fmla="val 31769"/>
                </a:avLst>
              </a:prstGeom>
              <a:gradFill flip="none" rotWithShape="1">
                <a:gsLst>
                  <a:gs pos="34000">
                    <a:srgbClr val="83D8ED">
                      <a:alpha val="44000"/>
                    </a:srgbClr>
                  </a:gs>
                  <a:gs pos="1000">
                    <a:schemeClr val="bg1">
                      <a:alpha val="98000"/>
                    </a:schemeClr>
                  </a:gs>
                  <a:gs pos="100000">
                    <a:srgbClr val="83D8ED">
                      <a:alpha val="0"/>
                    </a:srgbClr>
                  </a:gs>
                  <a:gs pos="71000">
                    <a:srgbClr val="83D8ED">
                      <a:alpha val="10000"/>
                    </a:srgbClr>
                  </a:gs>
                </a:gsLst>
                <a:lin ang="10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90000"/>
                  </a:lnSpc>
                </a:pPr>
                <a:endParaRPr lang="en-US" sz="1400" dirty="0" smtClean="0">
                  <a:solidFill>
                    <a:prstClr val="white"/>
                  </a:solidFill>
                </a:endParaRPr>
              </a:p>
            </p:txBody>
          </p:sp>
          <p:grpSp>
            <p:nvGrpSpPr>
              <p:cNvPr id="4" name="Group 51"/>
              <p:cNvGrpSpPr/>
              <p:nvPr/>
            </p:nvGrpSpPr>
            <p:grpSpPr bwMode="auto">
              <a:xfrm>
                <a:off x="3369437" y="1838897"/>
                <a:ext cx="1641398" cy="462090"/>
                <a:chOff x="3369437" y="1838897"/>
                <a:chExt cx="1641398" cy="462090"/>
              </a:xfrm>
            </p:grpSpPr>
            <p:sp>
              <p:nvSpPr>
                <p:cNvPr id="20" name="Right Arrow 19"/>
                <p:cNvSpPr/>
                <p:nvPr/>
              </p:nvSpPr>
              <p:spPr bwMode="auto">
                <a:xfrm rot="11940000">
                  <a:off x="3369437" y="1838900"/>
                  <a:ext cx="839576" cy="462087"/>
                </a:xfrm>
                <a:prstGeom prst="rightArrow">
                  <a:avLst>
                    <a:gd name="adj1" fmla="val 100000"/>
                    <a:gd name="adj2" fmla="val 31769"/>
                  </a:avLst>
                </a:prstGeom>
                <a:gradFill flip="none" rotWithShape="1">
                  <a:gsLst>
                    <a:gs pos="34000">
                      <a:srgbClr val="83D8ED">
                        <a:alpha val="44000"/>
                      </a:srgbClr>
                    </a:gs>
                    <a:gs pos="1000">
                      <a:schemeClr val="bg1">
                        <a:alpha val="92000"/>
                      </a:schemeClr>
                    </a:gs>
                    <a:gs pos="100000">
                      <a:srgbClr val="83D8ED">
                        <a:alpha val="0"/>
                      </a:srgbClr>
                    </a:gs>
                    <a:gs pos="71000">
                      <a:srgbClr val="83D8ED">
                        <a:alpha val="10000"/>
                      </a:srgbClr>
                    </a:gs>
                  </a:gsLst>
                  <a:lin ang="10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90000"/>
                    </a:lnSpc>
                  </a:pPr>
                  <a:endParaRPr lang="en-US" sz="1400" dirty="0" smtClean="0">
                    <a:solidFill>
                      <a:prstClr val="white"/>
                    </a:solidFill>
                  </a:endParaRPr>
                </a:p>
              </p:txBody>
            </p:sp>
            <p:sp>
              <p:nvSpPr>
                <p:cNvPr id="21" name="Right Arrow 20"/>
                <p:cNvSpPr/>
                <p:nvPr/>
              </p:nvSpPr>
              <p:spPr bwMode="auto">
                <a:xfrm rot="20400000">
                  <a:off x="4171259" y="1838897"/>
                  <a:ext cx="839576" cy="462087"/>
                </a:xfrm>
                <a:prstGeom prst="rightArrow">
                  <a:avLst>
                    <a:gd name="adj1" fmla="val 100000"/>
                    <a:gd name="adj2" fmla="val 31769"/>
                  </a:avLst>
                </a:prstGeom>
                <a:gradFill flip="none" rotWithShape="1">
                  <a:gsLst>
                    <a:gs pos="34000">
                      <a:srgbClr val="83D8ED">
                        <a:alpha val="44000"/>
                      </a:srgbClr>
                    </a:gs>
                    <a:gs pos="1000">
                      <a:schemeClr val="bg1">
                        <a:alpha val="98000"/>
                      </a:schemeClr>
                    </a:gs>
                    <a:gs pos="100000">
                      <a:srgbClr val="83D8ED">
                        <a:alpha val="0"/>
                      </a:srgbClr>
                    </a:gs>
                    <a:gs pos="71000">
                      <a:srgbClr val="83D8ED">
                        <a:alpha val="10000"/>
                      </a:srgbClr>
                    </a:gs>
                  </a:gsLst>
                  <a:lin ang="10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90000"/>
                    </a:lnSpc>
                  </a:pPr>
                  <a:endParaRPr lang="en-US" sz="1400" dirty="0" smtClean="0">
                    <a:solidFill>
                      <a:prstClr val="white"/>
                    </a:solidFill>
                  </a:endParaRPr>
                </a:p>
              </p:txBody>
            </p:sp>
          </p:grpSp>
          <p:grpSp>
            <p:nvGrpSpPr>
              <p:cNvPr id="5" name="Group 50"/>
              <p:cNvGrpSpPr/>
              <p:nvPr/>
            </p:nvGrpSpPr>
            <p:grpSpPr bwMode="auto">
              <a:xfrm>
                <a:off x="3712614" y="2108757"/>
                <a:ext cx="955045" cy="841500"/>
                <a:chOff x="3706264" y="2108757"/>
                <a:chExt cx="955045" cy="841500"/>
              </a:xfrm>
            </p:grpSpPr>
            <p:sp>
              <p:nvSpPr>
                <p:cNvPr id="18" name="Right Arrow 17"/>
                <p:cNvSpPr/>
                <p:nvPr/>
              </p:nvSpPr>
              <p:spPr bwMode="auto">
                <a:xfrm rot="3240000">
                  <a:off x="4010478" y="2297501"/>
                  <a:ext cx="839576" cy="462087"/>
                </a:xfrm>
                <a:prstGeom prst="rightArrow">
                  <a:avLst>
                    <a:gd name="adj1" fmla="val 100000"/>
                    <a:gd name="adj2" fmla="val 31769"/>
                  </a:avLst>
                </a:prstGeom>
                <a:gradFill flip="none" rotWithShape="1">
                  <a:gsLst>
                    <a:gs pos="34000">
                      <a:srgbClr val="83D8ED">
                        <a:alpha val="44000"/>
                      </a:srgbClr>
                    </a:gs>
                    <a:gs pos="1000">
                      <a:schemeClr val="bg1">
                        <a:alpha val="98000"/>
                      </a:schemeClr>
                    </a:gs>
                    <a:gs pos="100000">
                      <a:srgbClr val="83D8ED">
                        <a:alpha val="0"/>
                      </a:srgbClr>
                    </a:gs>
                    <a:gs pos="71000">
                      <a:srgbClr val="83D8ED">
                        <a:alpha val="10000"/>
                      </a:srgbClr>
                    </a:gs>
                  </a:gsLst>
                  <a:lin ang="10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90000"/>
                    </a:lnSpc>
                  </a:pPr>
                  <a:endParaRPr lang="en-US" sz="1400" dirty="0" smtClean="0">
                    <a:solidFill>
                      <a:prstClr val="white"/>
                    </a:solidFill>
                  </a:endParaRPr>
                </a:p>
              </p:txBody>
            </p:sp>
            <p:sp>
              <p:nvSpPr>
                <p:cNvPr id="19" name="Right Arrow 18"/>
                <p:cNvSpPr/>
                <p:nvPr/>
              </p:nvSpPr>
              <p:spPr bwMode="auto">
                <a:xfrm rot="7560000">
                  <a:off x="3517520" y="2299425"/>
                  <a:ext cx="839576" cy="462087"/>
                </a:xfrm>
                <a:prstGeom prst="rightArrow">
                  <a:avLst>
                    <a:gd name="adj1" fmla="val 100000"/>
                    <a:gd name="adj2" fmla="val 31769"/>
                  </a:avLst>
                </a:prstGeom>
                <a:gradFill flip="none" rotWithShape="1">
                  <a:gsLst>
                    <a:gs pos="34000">
                      <a:srgbClr val="83D8ED">
                        <a:alpha val="44000"/>
                      </a:srgbClr>
                    </a:gs>
                    <a:gs pos="1000">
                      <a:schemeClr val="bg1">
                        <a:alpha val="92000"/>
                      </a:schemeClr>
                    </a:gs>
                    <a:gs pos="100000">
                      <a:srgbClr val="83D8ED">
                        <a:alpha val="0"/>
                      </a:srgbClr>
                    </a:gs>
                    <a:gs pos="71000">
                      <a:srgbClr val="83D8ED">
                        <a:alpha val="10000"/>
                      </a:srgbClr>
                    </a:gs>
                  </a:gsLst>
                  <a:lin ang="10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90000"/>
                    </a:lnSpc>
                  </a:pPr>
                  <a:endParaRPr lang="en-US" sz="1400" dirty="0" smtClean="0">
                    <a:solidFill>
                      <a:prstClr val="white"/>
                    </a:solidFill>
                  </a:endParaRPr>
                </a:p>
              </p:txBody>
            </p:sp>
          </p:grpSp>
        </p:grpSp>
        <p:pic>
          <p:nvPicPr>
            <p:cNvPr id="9" name="Picture 8" descr="HP_InstantOn_CI.png"/>
            <p:cNvPicPr>
              <a:picLocks noChangeAspect="1"/>
            </p:cNvPicPr>
            <p:nvPr/>
          </p:nvPicPr>
          <p:blipFill>
            <a:blip r:embed="rId3" cstate="screen">
              <a:extLst>
                <a:ext uri="{28A0092B-C50C-407E-A947-70E740481C1C}">
                  <a14:useLocalDpi xmlns:a14="http://schemas.microsoft.com/office/drawing/2010/main"/>
                </a:ext>
              </a:extLst>
            </a:blip>
            <a:srcRect t="-1275" r="-8491"/>
            <a:stretch>
              <a:fillRect/>
            </a:stretch>
          </p:blipFill>
          <p:spPr bwMode="auto">
            <a:xfrm>
              <a:off x="311038" y="1233180"/>
              <a:ext cx="3217141" cy="2816538"/>
            </a:xfrm>
            <a:prstGeom prst="rect">
              <a:avLst/>
            </a:prstGeom>
            <a:effectLst>
              <a:softEdge rad="317500"/>
            </a:effectLst>
          </p:spPr>
        </p:pic>
        <p:sp>
          <p:nvSpPr>
            <p:cNvPr id="10" name="Text Placeholder 6"/>
            <p:cNvSpPr txBox="1">
              <a:spLocks/>
            </p:cNvSpPr>
            <p:nvPr/>
          </p:nvSpPr>
          <p:spPr bwMode="auto">
            <a:xfrm>
              <a:off x="238995" y="2387603"/>
              <a:ext cx="701265" cy="193067"/>
            </a:xfrm>
            <a:prstGeom prst="rect">
              <a:avLst/>
            </a:prstGeom>
            <a:effectLst/>
          </p:spPr>
          <p:txBody>
            <a:bodyPr vert="horz" lIns="91440" tIns="45720" rIns="91440" bIns="45720" rtlCol="0">
              <a:noAutofit/>
            </a:bodyPr>
            <a:lstStyle/>
            <a:p>
              <a:pPr marL="0" marR="0" lvl="0" indent="0" algn="ctr" defTabSz="914400" rtl="0" eaLnBrk="1" fontAlgn="auto" latinLnBrk="0" hangingPunct="1">
                <a:lnSpc>
                  <a:spcPct val="90000"/>
                </a:lnSpc>
                <a:spcBef>
                  <a:spcPts val="0"/>
                </a:spcBef>
                <a:spcAft>
                  <a:spcPts val="0"/>
                </a:spcAft>
                <a:buClr>
                  <a:schemeClr val="bg1"/>
                </a:buClr>
                <a:buSzPct val="100000"/>
                <a:buFont typeface="Futura Bk" pitchFamily="34" charset="0"/>
                <a:buNone/>
                <a:tabLst/>
                <a:defRPr/>
              </a:pPr>
              <a:r>
                <a:rPr kumimoji="0" lang="en-US" sz="1400" i="0" u="none" strike="noStrike" kern="1200" cap="none" spc="0" normalizeH="0" baseline="0" noProof="0" dirty="0" smtClean="0">
                  <a:ln>
                    <a:noFill/>
                  </a:ln>
                  <a:uLnTx/>
                  <a:uFillTx/>
                </a:rPr>
                <a:t>Cloud</a:t>
              </a:r>
            </a:p>
          </p:txBody>
        </p:sp>
        <p:sp>
          <p:nvSpPr>
            <p:cNvPr id="11" name="Text Placeholder 6"/>
            <p:cNvSpPr txBox="1">
              <a:spLocks/>
            </p:cNvSpPr>
            <p:nvPr/>
          </p:nvSpPr>
          <p:spPr bwMode="auto">
            <a:xfrm>
              <a:off x="1112922" y="1627521"/>
              <a:ext cx="1347648" cy="231573"/>
            </a:xfrm>
            <a:prstGeom prst="rect">
              <a:avLst/>
            </a:prstGeom>
            <a:effectLst/>
          </p:spPr>
          <p:txBody>
            <a:bodyPr vert="horz" lIns="91440" tIns="45720" rIns="91440" bIns="45720" rtlCol="0">
              <a:noAutofit/>
            </a:bodyPr>
            <a:lstStyle/>
            <a:p>
              <a:pPr marL="0" marR="0" lvl="0" indent="0" algn="ctr" defTabSz="914400" rtl="0" eaLnBrk="1" fontAlgn="auto" latinLnBrk="0" hangingPunct="1">
                <a:lnSpc>
                  <a:spcPct val="90000"/>
                </a:lnSpc>
                <a:spcBef>
                  <a:spcPts val="0"/>
                </a:spcBef>
                <a:spcAft>
                  <a:spcPts val="0"/>
                </a:spcAft>
                <a:buClr>
                  <a:schemeClr val="bg1"/>
                </a:buClr>
                <a:buSzPct val="100000"/>
                <a:buFont typeface="Futura Bk" pitchFamily="34" charset="0"/>
                <a:buNone/>
                <a:tabLst/>
                <a:defRPr/>
              </a:pPr>
              <a:r>
                <a:rPr kumimoji="0" lang="en-US" sz="1400" i="0" u="none" strike="noStrike" kern="1200" cap="none" spc="0" normalizeH="0" baseline="0" noProof="0" dirty="0" smtClean="0">
                  <a:ln>
                    <a:noFill/>
                  </a:ln>
                  <a:uLnTx/>
                  <a:uFillTx/>
                </a:rPr>
                <a:t>Virtualization</a:t>
              </a:r>
            </a:p>
          </p:txBody>
        </p:sp>
        <p:sp>
          <p:nvSpPr>
            <p:cNvPr id="12" name="Text Placeholder 6"/>
            <p:cNvSpPr txBox="1">
              <a:spLocks/>
            </p:cNvSpPr>
            <p:nvPr/>
          </p:nvSpPr>
          <p:spPr bwMode="auto">
            <a:xfrm>
              <a:off x="2508601" y="2287871"/>
              <a:ext cx="1033787" cy="600802"/>
            </a:xfrm>
            <a:prstGeom prst="rect">
              <a:avLst/>
            </a:prstGeom>
            <a:effectLst/>
          </p:spPr>
          <p:txBody>
            <a:bodyPr vert="horz" lIns="91440" tIns="45720" rIns="91440" bIns="45720" rtlCol="0">
              <a:noAutofit/>
            </a:bodyPr>
            <a:lstStyle/>
            <a:p>
              <a:pPr marL="0" marR="0" lvl="0" indent="0" algn="ctr" defTabSz="914400" rtl="0" eaLnBrk="1" fontAlgn="auto" latinLnBrk="0" hangingPunct="1">
                <a:lnSpc>
                  <a:spcPct val="90000"/>
                </a:lnSpc>
                <a:spcBef>
                  <a:spcPts val="0"/>
                </a:spcBef>
                <a:spcAft>
                  <a:spcPts val="0"/>
                </a:spcAft>
                <a:buClr>
                  <a:schemeClr val="bg1"/>
                </a:buClr>
                <a:buSzPct val="100000"/>
                <a:buFont typeface="Futura Bk" pitchFamily="34" charset="0"/>
                <a:buNone/>
                <a:tabLst/>
                <a:defRPr/>
              </a:pPr>
              <a:r>
                <a:rPr kumimoji="0" lang="en-US" sz="1400" i="0" u="none" strike="noStrike" kern="1200" cap="none" spc="0" normalizeH="0" baseline="0" noProof="0" dirty="0" smtClean="0">
                  <a:ln>
                    <a:noFill/>
                  </a:ln>
                  <a:uLnTx/>
                  <a:uFillTx/>
                </a:rPr>
                <a:t>Data explosion</a:t>
              </a:r>
            </a:p>
          </p:txBody>
        </p:sp>
        <p:sp>
          <p:nvSpPr>
            <p:cNvPr id="13" name="Text Placeholder 6"/>
            <p:cNvSpPr txBox="1">
              <a:spLocks/>
            </p:cNvSpPr>
            <p:nvPr/>
          </p:nvSpPr>
          <p:spPr bwMode="auto">
            <a:xfrm>
              <a:off x="1813325" y="3499920"/>
              <a:ext cx="1300439" cy="198201"/>
            </a:xfrm>
            <a:prstGeom prst="rect">
              <a:avLst/>
            </a:prstGeom>
            <a:effectLst/>
          </p:spPr>
          <p:txBody>
            <a:bodyPr vert="horz" lIns="91440" tIns="45720" rIns="91440" bIns="45720" rtlCol="0">
              <a:noAutofit/>
            </a:bodyPr>
            <a:lstStyle/>
            <a:p>
              <a:pPr marL="0" marR="0" lvl="0" indent="0" algn="ctr" defTabSz="914400" rtl="0" eaLnBrk="1" fontAlgn="auto" latinLnBrk="0" hangingPunct="1">
                <a:lnSpc>
                  <a:spcPct val="90000"/>
                </a:lnSpc>
                <a:spcBef>
                  <a:spcPts val="0"/>
                </a:spcBef>
                <a:spcAft>
                  <a:spcPts val="0"/>
                </a:spcAft>
                <a:buClr>
                  <a:schemeClr val="bg1"/>
                </a:buClr>
                <a:buSzPct val="100000"/>
                <a:buFont typeface="Futura Bk" pitchFamily="34" charset="0"/>
                <a:buNone/>
                <a:tabLst/>
                <a:defRPr/>
              </a:pPr>
              <a:r>
                <a:rPr kumimoji="0" lang="en-US" sz="1400" i="0" u="none" strike="noStrike" kern="1200" cap="none" spc="0" normalizeH="0" baseline="0" noProof="0" dirty="0" smtClean="0">
                  <a:ln>
                    <a:noFill/>
                  </a:ln>
                  <a:uLnTx/>
                  <a:uFillTx/>
                </a:rPr>
                <a:t>Multimedia</a:t>
              </a:r>
            </a:p>
          </p:txBody>
        </p:sp>
        <p:sp>
          <p:nvSpPr>
            <p:cNvPr id="14" name="Text Placeholder 6"/>
            <p:cNvSpPr txBox="1">
              <a:spLocks/>
            </p:cNvSpPr>
            <p:nvPr/>
          </p:nvSpPr>
          <p:spPr bwMode="auto">
            <a:xfrm>
              <a:off x="649705" y="3505852"/>
              <a:ext cx="946623" cy="193067"/>
            </a:xfrm>
            <a:prstGeom prst="rect">
              <a:avLst/>
            </a:prstGeom>
            <a:effectLst/>
          </p:spPr>
          <p:txBody>
            <a:bodyPr vert="horz" lIns="91440" tIns="45720" rIns="91440" bIns="45720" rtlCol="0">
              <a:noAutofit/>
            </a:bodyPr>
            <a:lstStyle/>
            <a:p>
              <a:pPr marL="0" marR="0" lvl="0" indent="0" algn="ctr" defTabSz="914400" rtl="0" eaLnBrk="1" fontAlgn="auto" latinLnBrk="0" hangingPunct="1">
                <a:lnSpc>
                  <a:spcPct val="90000"/>
                </a:lnSpc>
                <a:spcBef>
                  <a:spcPts val="0"/>
                </a:spcBef>
                <a:spcAft>
                  <a:spcPts val="0"/>
                </a:spcAft>
                <a:buClr>
                  <a:schemeClr val="bg1"/>
                </a:buClr>
                <a:buSzPct val="100000"/>
                <a:buFont typeface="Futura Bk" pitchFamily="34" charset="0"/>
                <a:buNone/>
                <a:tabLst/>
                <a:defRPr/>
              </a:pPr>
              <a:r>
                <a:rPr kumimoji="0" lang="en-US" sz="1400" i="0" u="none" strike="noStrike" kern="1200" cap="none" spc="0" normalizeH="0" baseline="0" noProof="0" dirty="0" smtClean="0">
                  <a:ln>
                    <a:noFill/>
                  </a:ln>
                  <a:uLnTx/>
                  <a:uFillTx/>
                </a:rPr>
                <a:t>Mobility</a:t>
              </a:r>
            </a:p>
          </p:txBody>
        </p:sp>
      </p:grpSp>
      <p:sp>
        <p:nvSpPr>
          <p:cNvPr id="24" name="TextBox 23"/>
          <p:cNvSpPr txBox="1"/>
          <p:nvPr/>
        </p:nvSpPr>
        <p:spPr>
          <a:xfrm>
            <a:off x="457200" y="4229129"/>
            <a:ext cx="8229600" cy="400110"/>
          </a:xfrm>
          <a:prstGeom prst="rect">
            <a:avLst/>
          </a:prstGeom>
          <a:noFill/>
        </p:spPr>
        <p:txBody>
          <a:bodyPr wrap="square" rtlCol="0">
            <a:spAutoFit/>
          </a:bodyPr>
          <a:lstStyle/>
          <a:p>
            <a:pPr algn="ctr"/>
            <a:r>
              <a:rPr lang="en-US" sz="2000" dirty="0" smtClean="0">
                <a:solidFill>
                  <a:schemeClr val="accent1"/>
                </a:solidFill>
                <a:latin typeface="Futura Hv" pitchFamily="34" charset="0"/>
              </a:rPr>
              <a:t>Less than 30%</a:t>
            </a:r>
            <a:r>
              <a:rPr lang="en-US" sz="2000" dirty="0" smtClean="0">
                <a:solidFill>
                  <a:schemeClr val="accent1"/>
                </a:solidFill>
                <a:latin typeface="+mj-lt"/>
              </a:rPr>
              <a:t> </a:t>
            </a:r>
            <a:r>
              <a:rPr lang="en-US" sz="2000" dirty="0" smtClean="0">
                <a:latin typeface="+mj-lt"/>
              </a:rPr>
              <a:t>of IT spend is focused on innovation</a:t>
            </a:r>
          </a:p>
        </p:txBody>
      </p:sp>
    </p:spTree>
    <p:extLst>
      <p:ext uri="{BB962C8B-B14F-4D97-AF65-F5344CB8AC3E}">
        <p14:creationId xmlns:p14="http://schemas.microsoft.com/office/powerpoint/2010/main" val="165134220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80743" y="3927414"/>
            <a:ext cx="4973742" cy="657758"/>
          </a:xfrm>
          <a:prstGeom prst="rect">
            <a:avLst/>
          </a:prstGeom>
          <a:noFill/>
        </p:spPr>
        <p:txBody>
          <a:bodyPr wrap="square" rtlCol="0">
            <a:noAutofit/>
          </a:bodyPr>
          <a:lstStyle/>
          <a:p>
            <a:pPr marL="176213" indent="-176213" algn="ctr"/>
            <a:r>
              <a:rPr lang="en-US" sz="2800" dirty="0" smtClean="0">
                <a:solidFill>
                  <a:schemeClr val="accent1"/>
                </a:solidFill>
              </a:rPr>
              <a:t>All on open standards</a:t>
            </a:r>
          </a:p>
        </p:txBody>
      </p:sp>
      <p:grpSp>
        <p:nvGrpSpPr>
          <p:cNvPr id="2" name="Group 32"/>
          <p:cNvGrpSpPr/>
          <p:nvPr/>
        </p:nvGrpSpPr>
        <p:grpSpPr>
          <a:xfrm>
            <a:off x="2381029" y="1219515"/>
            <a:ext cx="6572471" cy="2523082"/>
            <a:chOff x="2381029" y="1238213"/>
            <a:chExt cx="6572471" cy="2523082"/>
          </a:xfrm>
        </p:grpSpPr>
        <p:grpSp>
          <p:nvGrpSpPr>
            <p:cNvPr id="3" name="Group 28"/>
            <p:cNvGrpSpPr/>
            <p:nvPr/>
          </p:nvGrpSpPr>
          <p:grpSpPr>
            <a:xfrm>
              <a:off x="4850326" y="1238213"/>
              <a:ext cx="1828800" cy="2312616"/>
              <a:chOff x="4850326" y="1238213"/>
              <a:chExt cx="1828800" cy="2312616"/>
            </a:xfrm>
          </p:grpSpPr>
          <p:sp>
            <p:nvSpPr>
              <p:cNvPr id="21" name="TextBox 20"/>
              <p:cNvSpPr txBox="1"/>
              <p:nvPr/>
            </p:nvSpPr>
            <p:spPr>
              <a:xfrm>
                <a:off x="5538684" y="1238213"/>
                <a:ext cx="1101438" cy="1529155"/>
              </a:xfrm>
              <a:prstGeom prst="rect">
                <a:avLst/>
              </a:prstGeom>
              <a:noFill/>
            </p:spPr>
            <p:txBody>
              <a:bodyPr wrap="none" rtlCol="0">
                <a:noAutofit/>
              </a:bodyPr>
              <a:lstStyle/>
              <a:p>
                <a:r>
                  <a:rPr lang="en-US" sz="3600" dirty="0" smtClean="0">
                    <a:solidFill>
                      <a:schemeClr val="accent1"/>
                    </a:solidFill>
                  </a:rPr>
                  <a:t>NO</a:t>
                </a:r>
              </a:p>
              <a:p>
                <a:endParaRPr lang="en-US" sz="2400" dirty="0" err="1" smtClean="0">
                  <a:solidFill>
                    <a:srgbClr val="000000"/>
                  </a:solidFill>
                </a:endParaRPr>
              </a:p>
            </p:txBody>
          </p:sp>
          <p:sp>
            <p:nvSpPr>
              <p:cNvPr id="22" name="TextBox 21"/>
              <p:cNvSpPr txBox="1"/>
              <p:nvPr/>
            </p:nvSpPr>
            <p:spPr>
              <a:xfrm flipH="1">
                <a:off x="4885223" y="1254820"/>
                <a:ext cx="1070265" cy="852054"/>
              </a:xfrm>
              <a:prstGeom prst="rect">
                <a:avLst/>
              </a:prstGeom>
              <a:noFill/>
            </p:spPr>
            <p:txBody>
              <a:bodyPr wrap="square" rtlCol="0">
                <a:noAutofit/>
              </a:bodyPr>
              <a:lstStyle/>
              <a:p>
                <a:r>
                  <a:rPr lang="en-US" sz="1600" dirty="0" smtClean="0"/>
                  <a:t>With</a:t>
                </a:r>
              </a:p>
            </p:txBody>
          </p:sp>
          <p:sp>
            <p:nvSpPr>
              <p:cNvPr id="23" name="TextBox 22"/>
              <p:cNvSpPr txBox="1"/>
              <p:nvPr/>
            </p:nvSpPr>
            <p:spPr>
              <a:xfrm>
                <a:off x="4850326" y="2726508"/>
                <a:ext cx="1828800" cy="824321"/>
              </a:xfrm>
              <a:prstGeom prst="rect">
                <a:avLst/>
              </a:prstGeom>
              <a:noFill/>
            </p:spPr>
            <p:txBody>
              <a:bodyPr wrap="square" rtlCol="0">
                <a:noAutofit/>
              </a:bodyPr>
              <a:lstStyle/>
              <a:p>
                <a:r>
                  <a:rPr lang="en-US" sz="1600" cap="all" dirty="0" smtClean="0"/>
                  <a:t>Data Center down time</a:t>
                </a:r>
              </a:p>
            </p:txBody>
          </p:sp>
        </p:grpSp>
        <p:grpSp>
          <p:nvGrpSpPr>
            <p:cNvPr id="4" name="Group 31"/>
            <p:cNvGrpSpPr/>
            <p:nvPr/>
          </p:nvGrpSpPr>
          <p:grpSpPr>
            <a:xfrm>
              <a:off x="7014233" y="1238213"/>
              <a:ext cx="1939267" cy="2520847"/>
              <a:chOff x="7014233" y="1238213"/>
              <a:chExt cx="1939267" cy="2520847"/>
            </a:xfrm>
          </p:grpSpPr>
          <p:sp>
            <p:nvSpPr>
              <p:cNvPr id="18" name="TextBox 17"/>
              <p:cNvSpPr txBox="1"/>
              <p:nvPr/>
            </p:nvSpPr>
            <p:spPr>
              <a:xfrm>
                <a:off x="7852062" y="1238213"/>
                <a:ext cx="1101438" cy="1529155"/>
              </a:xfrm>
              <a:prstGeom prst="rect">
                <a:avLst/>
              </a:prstGeom>
              <a:noFill/>
            </p:spPr>
            <p:txBody>
              <a:bodyPr wrap="none" rtlCol="0">
                <a:noAutofit/>
              </a:bodyPr>
              <a:lstStyle/>
              <a:p>
                <a:r>
                  <a:rPr lang="en-US" sz="3600" dirty="0" smtClean="0">
                    <a:solidFill>
                      <a:schemeClr val="accent1"/>
                    </a:solidFill>
                  </a:rPr>
                  <a:t>4x</a:t>
                </a:r>
              </a:p>
              <a:p>
                <a:endParaRPr lang="en-US" sz="2400" dirty="0" err="1" smtClean="0">
                  <a:solidFill>
                    <a:srgbClr val="000000"/>
                  </a:solidFill>
                </a:endParaRPr>
              </a:p>
            </p:txBody>
          </p:sp>
          <p:sp>
            <p:nvSpPr>
              <p:cNvPr id="19" name="TextBox 18"/>
              <p:cNvSpPr txBox="1"/>
              <p:nvPr/>
            </p:nvSpPr>
            <p:spPr>
              <a:xfrm flipH="1">
                <a:off x="7030191" y="1254820"/>
                <a:ext cx="1070265" cy="852054"/>
              </a:xfrm>
              <a:prstGeom prst="rect">
                <a:avLst/>
              </a:prstGeom>
              <a:noFill/>
            </p:spPr>
            <p:txBody>
              <a:bodyPr wrap="square" rtlCol="0">
                <a:noAutofit/>
              </a:bodyPr>
              <a:lstStyle/>
              <a:p>
                <a:r>
                  <a:rPr lang="en-US" sz="1600" dirty="0" smtClean="0"/>
                  <a:t>With</a:t>
                </a:r>
              </a:p>
            </p:txBody>
          </p:sp>
          <p:sp>
            <p:nvSpPr>
              <p:cNvPr id="20" name="TextBox 19"/>
              <p:cNvSpPr txBox="1"/>
              <p:nvPr/>
            </p:nvSpPr>
            <p:spPr>
              <a:xfrm>
                <a:off x="7014233" y="2699349"/>
                <a:ext cx="1828800" cy="1059711"/>
              </a:xfrm>
              <a:prstGeom prst="rect">
                <a:avLst/>
              </a:prstGeom>
              <a:noFill/>
            </p:spPr>
            <p:txBody>
              <a:bodyPr wrap="square" rtlCol="0">
                <a:noAutofit/>
              </a:bodyPr>
              <a:lstStyle/>
              <a:p>
                <a:r>
                  <a:rPr lang="en-US" sz="1600" cap="all" dirty="0" smtClean="0"/>
                  <a:t>The previous bandwidth</a:t>
                </a:r>
              </a:p>
            </p:txBody>
          </p:sp>
        </p:grpSp>
        <p:grpSp>
          <p:nvGrpSpPr>
            <p:cNvPr id="7" name="Group 26"/>
            <p:cNvGrpSpPr/>
            <p:nvPr/>
          </p:nvGrpSpPr>
          <p:grpSpPr>
            <a:xfrm>
              <a:off x="2381029" y="1238213"/>
              <a:ext cx="4462961" cy="2523082"/>
              <a:chOff x="2381029" y="1238213"/>
              <a:chExt cx="4462961" cy="2523082"/>
            </a:xfrm>
          </p:grpSpPr>
          <p:sp>
            <p:nvSpPr>
              <p:cNvPr id="11" name="TextBox 7"/>
              <p:cNvSpPr txBox="1"/>
              <p:nvPr/>
            </p:nvSpPr>
            <p:spPr>
              <a:xfrm>
                <a:off x="3646543" y="1238213"/>
                <a:ext cx="678715" cy="1529155"/>
              </a:xfrm>
              <a:prstGeom prst="rect">
                <a:avLst/>
              </a:prstGeom>
              <a:noFill/>
            </p:spPr>
            <p:txBody>
              <a:bodyPr wrap="none" rtlCol="0">
                <a:noAutofit/>
              </a:bodyPr>
              <a:lstStyle/>
              <a:p>
                <a:r>
                  <a:rPr lang="en-US" sz="3600" dirty="0" smtClean="0">
                    <a:solidFill>
                      <a:schemeClr val="accent1"/>
                    </a:solidFill>
                  </a:rPr>
                  <a:t>6</a:t>
                </a:r>
              </a:p>
              <a:p>
                <a:endParaRPr lang="en-US" sz="4800" dirty="0" err="1" smtClean="0">
                  <a:solidFill>
                    <a:srgbClr val="F2AB05"/>
                  </a:solidFill>
                </a:endParaRPr>
              </a:p>
            </p:txBody>
          </p:sp>
          <p:sp>
            <p:nvSpPr>
              <p:cNvPr id="12" name="TextBox 11"/>
              <p:cNvSpPr txBox="1"/>
              <p:nvPr/>
            </p:nvSpPr>
            <p:spPr>
              <a:xfrm flipH="1">
                <a:off x="2680519" y="1254820"/>
                <a:ext cx="1070265" cy="852054"/>
              </a:xfrm>
              <a:prstGeom prst="rect">
                <a:avLst/>
              </a:prstGeom>
              <a:noFill/>
            </p:spPr>
            <p:txBody>
              <a:bodyPr wrap="square" rtlCol="0">
                <a:noAutofit/>
              </a:bodyPr>
              <a:lstStyle/>
              <a:p>
                <a:r>
                  <a:rPr lang="en-US" sz="1600" dirty="0" smtClean="0"/>
                  <a:t>Deployed in months </a:t>
                </a:r>
              </a:p>
            </p:txBody>
          </p:sp>
          <p:sp>
            <p:nvSpPr>
              <p:cNvPr id="13" name="TextBox 12"/>
              <p:cNvSpPr txBox="1"/>
              <p:nvPr/>
            </p:nvSpPr>
            <p:spPr>
              <a:xfrm>
                <a:off x="2477020" y="2751305"/>
                <a:ext cx="2353250" cy="859308"/>
              </a:xfrm>
              <a:prstGeom prst="rect">
                <a:avLst/>
              </a:prstGeom>
              <a:noFill/>
            </p:spPr>
            <p:txBody>
              <a:bodyPr wrap="square" rtlCol="0">
                <a:noAutofit/>
              </a:bodyPr>
              <a:lstStyle/>
              <a:p>
                <a:r>
                  <a:rPr lang="en-US" sz="1600" cap="all" dirty="0" smtClean="0"/>
                  <a:t>replaced all routers &amp; Switches</a:t>
                </a:r>
              </a:p>
            </p:txBody>
          </p:sp>
          <p:grpSp>
            <p:nvGrpSpPr>
              <p:cNvPr id="8" name="Group 17"/>
              <p:cNvGrpSpPr/>
              <p:nvPr/>
            </p:nvGrpSpPr>
            <p:grpSpPr>
              <a:xfrm>
                <a:off x="2381029" y="1269638"/>
                <a:ext cx="4462961" cy="2491657"/>
                <a:chOff x="2381029" y="1269638"/>
                <a:chExt cx="4462961" cy="2949925"/>
              </a:xfrm>
            </p:grpSpPr>
            <p:cxnSp>
              <p:nvCxnSpPr>
                <p:cNvPr id="15" name="Straight Connector 14"/>
                <p:cNvCxnSpPr/>
                <p:nvPr/>
              </p:nvCxnSpPr>
              <p:spPr>
                <a:xfrm rot="5400000">
                  <a:off x="5404487" y="2709140"/>
                  <a:ext cx="2879006" cy="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941527" y="2780059"/>
                  <a:ext cx="2879006" cy="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261831" y="2733283"/>
                  <a:ext cx="2879006" cy="1"/>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grpSp>
      </p:grpSp>
      <p:grpSp>
        <p:nvGrpSpPr>
          <p:cNvPr id="9" name="Group 25"/>
          <p:cNvGrpSpPr/>
          <p:nvPr/>
        </p:nvGrpSpPr>
        <p:grpSpPr>
          <a:xfrm>
            <a:off x="516740" y="1236122"/>
            <a:ext cx="2171699" cy="2355793"/>
            <a:chOff x="516740" y="1254820"/>
            <a:chExt cx="2171699" cy="2355793"/>
          </a:xfrm>
        </p:grpSpPr>
        <p:sp>
          <p:nvSpPr>
            <p:cNvPr id="25" name="TextBox 6"/>
            <p:cNvSpPr txBox="1"/>
            <p:nvPr/>
          </p:nvSpPr>
          <p:spPr>
            <a:xfrm>
              <a:off x="516740" y="1254820"/>
              <a:ext cx="2171699" cy="1706192"/>
            </a:xfrm>
            <a:prstGeom prst="rect">
              <a:avLst/>
            </a:prstGeom>
            <a:noFill/>
            <a:effectLst/>
          </p:spPr>
          <p:txBody>
            <a:bodyPr wrap="square" rtlCol="0">
              <a:noAutofit/>
            </a:bodyPr>
            <a:lstStyle/>
            <a:p>
              <a:r>
                <a:rPr lang="en-US" sz="1600" dirty="0" smtClean="0"/>
                <a:t>HP is </a:t>
              </a:r>
              <a:r>
                <a:rPr lang="en-US" sz="1600" dirty="0" smtClean="0">
                  <a:solidFill>
                    <a:schemeClr val="bg1"/>
                  </a:solidFill>
                </a:rPr>
                <a:t/>
              </a:r>
              <a:br>
                <a:rPr lang="en-US" sz="1600" dirty="0" smtClean="0">
                  <a:solidFill>
                    <a:schemeClr val="bg1"/>
                  </a:solidFill>
                </a:rPr>
              </a:br>
              <a:r>
                <a:rPr lang="en-US" sz="3600" dirty="0" smtClean="0">
                  <a:solidFill>
                    <a:schemeClr val="accent1"/>
                  </a:solidFill>
                </a:rPr>
                <a:t>All HP</a:t>
              </a:r>
              <a:endParaRPr lang="en-US" sz="1600" dirty="0" smtClean="0">
                <a:solidFill>
                  <a:schemeClr val="accent1"/>
                </a:solidFill>
              </a:endParaRPr>
            </a:p>
          </p:txBody>
        </p:sp>
        <p:sp>
          <p:nvSpPr>
            <p:cNvPr id="26" name="TextBox 25"/>
            <p:cNvSpPr txBox="1"/>
            <p:nvPr/>
          </p:nvSpPr>
          <p:spPr>
            <a:xfrm>
              <a:off x="522514" y="2751305"/>
              <a:ext cx="1828800" cy="859308"/>
            </a:xfrm>
            <a:prstGeom prst="rect">
              <a:avLst/>
            </a:prstGeom>
            <a:noFill/>
          </p:spPr>
          <p:txBody>
            <a:bodyPr wrap="square" rtlCol="0">
              <a:noAutofit/>
            </a:bodyPr>
            <a:lstStyle/>
            <a:p>
              <a:r>
                <a:rPr lang="en-US" sz="1600" dirty="0" smtClean="0"/>
                <a:t>IN SIX DATA CENTERS</a:t>
              </a:r>
            </a:p>
          </p:txBody>
        </p:sp>
      </p:grpSp>
      <p:sp>
        <p:nvSpPr>
          <p:cNvPr id="31" name="Title 30"/>
          <p:cNvSpPr>
            <a:spLocks noGrp="1"/>
          </p:cNvSpPr>
          <p:nvPr>
            <p:ph type="title"/>
          </p:nvPr>
        </p:nvSpPr>
        <p:spPr/>
        <p:txBody>
          <a:bodyPr/>
          <a:lstStyle/>
          <a:p>
            <a:r>
              <a:rPr lang="en-US" smtClean="0"/>
              <a:t>Data Centers powered by HP </a:t>
            </a:r>
            <a:endParaRPr lang="en-US" dirty="0"/>
          </a:p>
        </p:txBody>
      </p:sp>
    </p:spTree>
    <p:extLst>
      <p:ext uri="{BB962C8B-B14F-4D97-AF65-F5344CB8AC3E}">
        <p14:creationId xmlns:p14="http://schemas.microsoft.com/office/powerpoint/2010/main" val="104203213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 Networking is making an impact</a:t>
            </a:r>
            <a:endParaRPr lang="en-US" dirty="0"/>
          </a:p>
        </p:txBody>
      </p:sp>
      <p:grpSp>
        <p:nvGrpSpPr>
          <p:cNvPr id="3" name="Group 5"/>
          <p:cNvGrpSpPr/>
          <p:nvPr/>
        </p:nvGrpSpPr>
        <p:grpSpPr>
          <a:xfrm>
            <a:off x="4637926" y="1073469"/>
            <a:ext cx="3418364" cy="1163015"/>
            <a:chOff x="4918324" y="-1031529"/>
            <a:chExt cx="3418364" cy="1163015"/>
          </a:xfrm>
        </p:grpSpPr>
        <p:sp>
          <p:nvSpPr>
            <p:cNvPr id="9" name="TextBox 8"/>
            <p:cNvSpPr txBox="1"/>
            <p:nvPr/>
          </p:nvSpPr>
          <p:spPr>
            <a:xfrm>
              <a:off x="6054368" y="-1031529"/>
              <a:ext cx="1146275" cy="738664"/>
            </a:xfrm>
            <a:prstGeom prst="rect">
              <a:avLst/>
            </a:prstGeom>
            <a:noFill/>
          </p:spPr>
          <p:txBody>
            <a:bodyPr wrap="none" lIns="0" tIns="0" rIns="0" bIns="0" rtlCol="0" anchor="b" anchorCtr="0">
              <a:spAutoFit/>
            </a:bodyPr>
            <a:lstStyle/>
            <a:p>
              <a:pPr algn="ctr"/>
              <a:r>
                <a:rPr lang="en-US" sz="4800" dirty="0" smtClean="0">
                  <a:solidFill>
                    <a:schemeClr val="accent1"/>
                  </a:solidFill>
                </a:rPr>
                <a:t>75%</a:t>
              </a:r>
              <a:endParaRPr lang="en-US" sz="3200" dirty="0">
                <a:solidFill>
                  <a:schemeClr val="accent1"/>
                </a:solidFill>
              </a:endParaRPr>
            </a:p>
          </p:txBody>
        </p:sp>
        <p:sp>
          <p:nvSpPr>
            <p:cNvPr id="10" name="TextBox 9"/>
            <p:cNvSpPr txBox="1"/>
            <p:nvPr/>
          </p:nvSpPr>
          <p:spPr>
            <a:xfrm>
              <a:off x="4918324" y="-367112"/>
              <a:ext cx="3418364" cy="498598"/>
            </a:xfrm>
            <a:prstGeom prst="rect">
              <a:avLst/>
            </a:prstGeom>
            <a:noFill/>
          </p:spPr>
          <p:txBody>
            <a:bodyPr wrap="square" lIns="0" tIns="0" rIns="0" bIns="0" rtlCol="0">
              <a:spAutoFit/>
            </a:bodyPr>
            <a:lstStyle/>
            <a:p>
              <a:pPr algn="ctr">
                <a:lnSpc>
                  <a:spcPct val="90000"/>
                </a:lnSpc>
              </a:pPr>
              <a:r>
                <a:rPr lang="en-US" dirty="0" smtClean="0"/>
                <a:t>of the participants said HP is part of the discussion now</a:t>
              </a:r>
              <a:endParaRPr lang="en-US" sz="2400" dirty="0"/>
            </a:p>
          </p:txBody>
        </p:sp>
      </p:grpSp>
      <p:grpSp>
        <p:nvGrpSpPr>
          <p:cNvPr id="4" name="Group 12"/>
          <p:cNvGrpSpPr/>
          <p:nvPr/>
        </p:nvGrpSpPr>
        <p:grpSpPr>
          <a:xfrm>
            <a:off x="4813292" y="2593432"/>
            <a:ext cx="3067635" cy="1163015"/>
            <a:chOff x="4793735" y="-1031529"/>
            <a:chExt cx="3067635" cy="1163015"/>
          </a:xfrm>
        </p:grpSpPr>
        <p:sp>
          <p:nvSpPr>
            <p:cNvPr id="14" name="TextBox 13"/>
            <p:cNvSpPr txBox="1"/>
            <p:nvPr/>
          </p:nvSpPr>
          <p:spPr>
            <a:xfrm>
              <a:off x="5739988" y="-1031529"/>
              <a:ext cx="1175129" cy="738664"/>
            </a:xfrm>
            <a:prstGeom prst="rect">
              <a:avLst/>
            </a:prstGeom>
            <a:noFill/>
          </p:spPr>
          <p:txBody>
            <a:bodyPr wrap="none" lIns="0" tIns="0" rIns="0" bIns="0" rtlCol="0" anchor="b" anchorCtr="0">
              <a:spAutoFit/>
            </a:bodyPr>
            <a:lstStyle/>
            <a:p>
              <a:pPr algn="ctr"/>
              <a:r>
                <a:rPr lang="en-US" sz="4800" dirty="0" smtClean="0">
                  <a:solidFill>
                    <a:schemeClr val="accent1"/>
                  </a:solidFill>
                </a:rPr>
                <a:t>33%</a:t>
              </a:r>
              <a:endParaRPr lang="en-US" sz="3200" dirty="0">
                <a:solidFill>
                  <a:schemeClr val="accent1"/>
                </a:solidFill>
              </a:endParaRPr>
            </a:p>
          </p:txBody>
        </p:sp>
        <p:sp>
          <p:nvSpPr>
            <p:cNvPr id="15" name="TextBox 14"/>
            <p:cNvSpPr txBox="1"/>
            <p:nvPr/>
          </p:nvSpPr>
          <p:spPr>
            <a:xfrm>
              <a:off x="4793735" y="-367112"/>
              <a:ext cx="3067635" cy="498598"/>
            </a:xfrm>
            <a:prstGeom prst="rect">
              <a:avLst/>
            </a:prstGeom>
            <a:noFill/>
          </p:spPr>
          <p:txBody>
            <a:bodyPr wrap="none" lIns="0" tIns="0" rIns="0" bIns="0" rtlCol="0">
              <a:spAutoFit/>
            </a:bodyPr>
            <a:lstStyle/>
            <a:p>
              <a:pPr algn="ctr">
                <a:lnSpc>
                  <a:spcPct val="90000"/>
                </a:lnSpc>
              </a:pPr>
              <a:r>
                <a:rPr lang="en-US" dirty="0" smtClean="0"/>
                <a:t>said HP is influencing deal terms</a:t>
              </a:r>
              <a:br>
                <a:rPr lang="en-US" dirty="0" smtClean="0"/>
              </a:br>
              <a:r>
                <a:rPr lang="en-US" dirty="0" smtClean="0"/>
                <a:t>and winning over Cisco</a:t>
              </a:r>
              <a:endParaRPr lang="en-US" sz="2400" dirty="0"/>
            </a:p>
          </p:txBody>
        </p:sp>
      </p:gr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3995" y="1092853"/>
            <a:ext cx="2667002" cy="2456090"/>
          </a:xfrm>
          <a:prstGeom prst="rect">
            <a:avLst/>
          </a:prstGeom>
          <a:effectLst/>
        </p:spPr>
      </p:pic>
      <p:sp>
        <p:nvSpPr>
          <p:cNvPr id="12" name="TextBox 11"/>
          <p:cNvSpPr txBox="1"/>
          <p:nvPr/>
        </p:nvSpPr>
        <p:spPr>
          <a:xfrm>
            <a:off x="277347" y="4395607"/>
            <a:ext cx="3020379" cy="200055"/>
          </a:xfrm>
          <a:prstGeom prst="rect">
            <a:avLst/>
          </a:prstGeom>
          <a:noFill/>
        </p:spPr>
        <p:txBody>
          <a:bodyPr wrap="none" anchor="b" anchorCtr="0">
            <a:spAutoFit/>
          </a:bodyPr>
          <a:lstStyle/>
          <a:p>
            <a:pPr>
              <a:spcBef>
                <a:spcPts val="100"/>
              </a:spcBef>
              <a:tabLst>
                <a:tab pos="461963" algn="l"/>
                <a:tab pos="4572000" algn="ctr"/>
                <a:tab pos="8461375" algn="r"/>
                <a:tab pos="8855075" algn="r"/>
              </a:tabLst>
              <a:defRPr/>
            </a:pPr>
            <a:r>
              <a:rPr lang="en-US" sz="700" dirty="0" smtClean="0">
                <a:solidFill>
                  <a:schemeClr val="bg1">
                    <a:lumMod val="50000"/>
                  </a:schemeClr>
                </a:solidFill>
                <a:latin typeface="Futura Bk" pitchFamily="34" charset="0"/>
              </a:rPr>
              <a:t>Source: Baird “IT Systems and Networking Cisco </a:t>
            </a:r>
            <a:r>
              <a:rPr lang="en-US" sz="700" dirty="0" err="1" smtClean="0">
                <a:solidFill>
                  <a:schemeClr val="bg1">
                    <a:lumMod val="50000"/>
                  </a:schemeClr>
                </a:solidFill>
                <a:latin typeface="Futura Bk" pitchFamily="34" charset="0"/>
              </a:rPr>
              <a:t>Var</a:t>
            </a:r>
            <a:r>
              <a:rPr lang="en-US" sz="700" dirty="0" smtClean="0">
                <a:solidFill>
                  <a:schemeClr val="bg1">
                    <a:lumMod val="50000"/>
                  </a:schemeClr>
                </a:solidFill>
                <a:latin typeface="Futura Bk" pitchFamily="34" charset="0"/>
              </a:rPr>
              <a:t> Survey, July 2011”</a:t>
            </a:r>
          </a:p>
        </p:txBody>
      </p:sp>
    </p:spTree>
    <p:extLst>
      <p:ext uri="{BB962C8B-B14F-4D97-AF65-F5344CB8AC3E}">
        <p14:creationId xmlns:p14="http://schemas.microsoft.com/office/powerpoint/2010/main" val="20913392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Switching market – 2 year trend HPN vs. Cisco</a:t>
            </a:r>
            <a:endParaRPr lang="en-GB" dirty="0"/>
          </a:p>
        </p:txBody>
      </p:sp>
      <p:graphicFrame>
        <p:nvGraphicFramePr>
          <p:cNvPr id="13" name="Chart 12"/>
          <p:cNvGraphicFramePr/>
          <p:nvPr/>
        </p:nvGraphicFramePr>
        <p:xfrm>
          <a:off x="606438" y="946119"/>
          <a:ext cx="3571094" cy="34148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p:cNvGraphicFramePr/>
          <p:nvPr/>
        </p:nvGraphicFramePr>
        <p:xfrm>
          <a:off x="4649354" y="1291806"/>
          <a:ext cx="3767815" cy="2695073"/>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Group 21"/>
          <p:cNvGrpSpPr/>
          <p:nvPr/>
        </p:nvGrpSpPr>
        <p:grpSpPr>
          <a:xfrm>
            <a:off x="5445940" y="1351902"/>
            <a:ext cx="2605634" cy="2671127"/>
            <a:chOff x="5588439" y="1019387"/>
            <a:chExt cx="2605634" cy="2671127"/>
          </a:xfrm>
        </p:grpSpPr>
        <p:grpSp>
          <p:nvGrpSpPr>
            <p:cNvPr id="5" name="Group 22"/>
            <p:cNvGrpSpPr/>
            <p:nvPr/>
          </p:nvGrpSpPr>
          <p:grpSpPr>
            <a:xfrm>
              <a:off x="7295858" y="1019387"/>
              <a:ext cx="898215" cy="1095346"/>
              <a:chOff x="7295858" y="1019387"/>
              <a:chExt cx="898215" cy="1095346"/>
            </a:xfrm>
          </p:grpSpPr>
          <p:sp>
            <p:nvSpPr>
              <p:cNvPr id="30" name="Down Arrow 29"/>
              <p:cNvSpPr/>
              <p:nvPr/>
            </p:nvSpPr>
            <p:spPr bwMode="auto">
              <a:xfrm flipV="1">
                <a:off x="7295858" y="1274764"/>
                <a:ext cx="898215" cy="839969"/>
              </a:xfrm>
              <a:prstGeom prst="downArrow">
                <a:avLst>
                  <a:gd name="adj1" fmla="val 81068"/>
                  <a:gd name="adj2" fmla="val 50000"/>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85000"/>
                  </a:lnSpc>
                  <a:defRPr/>
                </a:pPr>
                <a:endParaRPr lang="en-US" sz="2000" dirty="0">
                  <a:solidFill>
                    <a:prstClr val="white"/>
                  </a:solidFill>
                  <a:latin typeface="+mj-lt"/>
                </a:endParaRPr>
              </a:p>
            </p:txBody>
          </p:sp>
          <p:pic>
            <p:nvPicPr>
              <p:cNvPr id="31" name="Picture 44" descr="HP-logo-circle.png"/>
              <p:cNvPicPr>
                <a:picLocks noChangeAspect="1"/>
              </p:cNvPicPr>
              <p:nvPr/>
            </p:nvPicPr>
            <p:blipFill>
              <a:blip r:embed="rId5" cstate="screen"/>
              <a:srcRect/>
              <a:stretch>
                <a:fillRect/>
              </a:stretch>
            </p:blipFill>
            <p:spPr bwMode="auto">
              <a:xfrm>
                <a:off x="7564678" y="1578721"/>
                <a:ext cx="334528" cy="334559"/>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32" name="TextBox 31"/>
              <p:cNvSpPr txBox="1"/>
              <p:nvPr/>
            </p:nvSpPr>
            <p:spPr bwMode="auto">
              <a:xfrm>
                <a:off x="7344724" y="1883238"/>
                <a:ext cx="711193" cy="213651"/>
              </a:xfrm>
              <a:prstGeom prst="rect">
                <a:avLst/>
              </a:prstGeom>
              <a:noFill/>
            </p:spPr>
            <p:txBody>
              <a:bodyPr wrap="none">
                <a:spAutoFit/>
              </a:bodyPr>
              <a:lstStyle/>
              <a:p>
                <a:pPr>
                  <a:defRPr/>
                </a:pPr>
                <a:r>
                  <a:rPr lang="en-US" sz="900" dirty="0">
                    <a:solidFill>
                      <a:schemeClr val="bg1"/>
                    </a:solidFill>
                    <a:latin typeface="+mj-lt"/>
                  </a:rPr>
                  <a:t>Networking</a:t>
                </a:r>
              </a:p>
            </p:txBody>
          </p:sp>
          <p:sp>
            <p:nvSpPr>
              <p:cNvPr id="33" name="TextBox 32"/>
              <p:cNvSpPr txBox="1"/>
              <p:nvPr/>
            </p:nvSpPr>
            <p:spPr>
              <a:xfrm>
                <a:off x="7481750" y="1019387"/>
                <a:ext cx="487634" cy="276999"/>
              </a:xfrm>
              <a:prstGeom prst="rect">
                <a:avLst/>
              </a:prstGeom>
              <a:noFill/>
            </p:spPr>
            <p:txBody>
              <a:bodyPr wrap="none" rtlCol="0">
                <a:spAutoFit/>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dirty="0" smtClean="0">
                    <a:latin typeface="+mj-lt"/>
                  </a:rPr>
                  <a:t>+3.8</a:t>
                </a:r>
                <a:endParaRPr lang="en-US" sz="1600" dirty="0" smtClean="0">
                  <a:latin typeface="+mj-lt"/>
                </a:endParaRPr>
              </a:p>
            </p:txBody>
          </p:sp>
        </p:grpSp>
        <p:grpSp>
          <p:nvGrpSpPr>
            <p:cNvPr id="9" name="Group 26"/>
            <p:cNvGrpSpPr/>
            <p:nvPr/>
          </p:nvGrpSpPr>
          <p:grpSpPr>
            <a:xfrm>
              <a:off x="5588439" y="2103028"/>
              <a:ext cx="898216" cy="1587486"/>
              <a:chOff x="5588439" y="2103028"/>
              <a:chExt cx="898216" cy="1587486"/>
            </a:xfrm>
          </p:grpSpPr>
          <p:sp>
            <p:nvSpPr>
              <p:cNvPr id="27" name="Down Arrow 26"/>
              <p:cNvSpPr/>
              <p:nvPr/>
            </p:nvSpPr>
            <p:spPr bwMode="auto">
              <a:xfrm>
                <a:off x="5588439" y="2103028"/>
                <a:ext cx="898216" cy="1261417"/>
              </a:xfrm>
              <a:prstGeom prst="downArrow">
                <a:avLst>
                  <a:gd name="adj1" fmla="val 81068"/>
                  <a:gd name="adj2" fmla="val 50000"/>
                </a:avLst>
              </a:prstGeom>
              <a:solidFill>
                <a:schemeClr val="accent6">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85000"/>
                  </a:lnSpc>
                  <a:defRPr/>
                </a:pPr>
                <a:endParaRPr lang="en-US" sz="2000" dirty="0">
                  <a:solidFill>
                    <a:prstClr val="white"/>
                  </a:solidFill>
                  <a:latin typeface="+mj-lt"/>
                </a:endParaRPr>
              </a:p>
            </p:txBody>
          </p:sp>
          <p:pic>
            <p:nvPicPr>
              <p:cNvPr id="28" name="Picture 43" descr="Cisco logo color.png"/>
              <p:cNvPicPr>
                <a:picLocks noChangeAspect="1"/>
              </p:cNvPicPr>
              <p:nvPr/>
            </p:nvPicPr>
            <p:blipFill>
              <a:blip r:embed="rId6" cstate="screen">
                <a:lum bright="100000"/>
              </a:blip>
              <a:srcRect/>
              <a:stretch>
                <a:fillRect/>
              </a:stretch>
            </p:blipFill>
            <p:spPr bwMode="auto">
              <a:xfrm>
                <a:off x="5763427" y="2669427"/>
                <a:ext cx="554708" cy="29551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29" name="TextBox 28"/>
              <p:cNvSpPr txBox="1"/>
              <p:nvPr/>
            </p:nvSpPr>
            <p:spPr>
              <a:xfrm>
                <a:off x="5786031" y="3413515"/>
                <a:ext cx="446212" cy="276999"/>
              </a:xfrm>
              <a:prstGeom prst="rect">
                <a:avLst/>
              </a:prstGeom>
              <a:noFill/>
            </p:spPr>
            <p:txBody>
              <a:bodyPr wrap="none" rtlCol="0">
                <a:spAutoFit/>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dirty="0" smtClean="0">
                    <a:latin typeface="+mj-lt"/>
                  </a:rPr>
                  <a:t>-6.5</a:t>
                </a:r>
                <a:endParaRPr lang="en-US" sz="1600" dirty="0" smtClean="0">
                  <a:latin typeface="+mj-lt"/>
                </a:endParaRPr>
              </a:p>
            </p:txBody>
          </p:sp>
        </p:grpSp>
      </p:grpSp>
      <p:sp>
        <p:nvSpPr>
          <p:cNvPr id="37" name="TextBox 36"/>
          <p:cNvSpPr txBox="1"/>
          <p:nvPr/>
        </p:nvSpPr>
        <p:spPr>
          <a:xfrm>
            <a:off x="374451" y="4206965"/>
            <a:ext cx="3270447" cy="307777"/>
          </a:xfrm>
          <a:prstGeom prst="rect">
            <a:avLst/>
          </a:prstGeom>
          <a:noFill/>
        </p:spPr>
        <p:txBody>
          <a:bodyPr wrap="none" anchor="b" anchorCtr="0">
            <a:spAutoFit/>
          </a:bodyPr>
          <a:lstStyle/>
          <a:p>
            <a:pPr>
              <a:spcBef>
                <a:spcPts val="100"/>
              </a:spcBef>
              <a:tabLst>
                <a:tab pos="461963" algn="l"/>
                <a:tab pos="4572000" algn="ctr"/>
                <a:tab pos="8461375" algn="r"/>
                <a:tab pos="8855075" algn="r"/>
              </a:tabLst>
              <a:defRPr/>
            </a:pPr>
            <a:r>
              <a:rPr lang="en-US" sz="700" dirty="0" smtClean="0">
                <a:solidFill>
                  <a:schemeClr val="bg1">
                    <a:lumMod val="50000"/>
                  </a:schemeClr>
                </a:solidFill>
                <a:latin typeface="Futura Bk" pitchFamily="34" charset="0"/>
              </a:rPr>
              <a:t>Source: </a:t>
            </a:r>
            <a:r>
              <a:rPr lang="en-US" sz="700" dirty="0" err="1" smtClean="0">
                <a:solidFill>
                  <a:schemeClr val="bg1">
                    <a:lumMod val="50000"/>
                  </a:schemeClr>
                </a:solidFill>
                <a:latin typeface="Futura Bk" pitchFamily="34" charset="0"/>
              </a:rPr>
              <a:t>Dell’Oro</a:t>
            </a:r>
            <a:r>
              <a:rPr lang="en-US" sz="700" dirty="0" smtClean="0">
                <a:solidFill>
                  <a:schemeClr val="bg1">
                    <a:lumMod val="50000"/>
                  </a:schemeClr>
                </a:solidFill>
                <a:latin typeface="Futura Bk" pitchFamily="34" charset="0"/>
              </a:rPr>
              <a:t> and HP;  Revenue:  3QFY2008 –  2QFY2011;</a:t>
            </a:r>
            <a:br>
              <a:rPr lang="en-US" sz="700" dirty="0" smtClean="0">
                <a:solidFill>
                  <a:schemeClr val="bg1">
                    <a:lumMod val="50000"/>
                  </a:schemeClr>
                </a:solidFill>
                <a:latin typeface="Futura Bk" pitchFamily="34" charset="0"/>
              </a:rPr>
            </a:br>
            <a:r>
              <a:rPr lang="en-US" sz="700" dirty="0" smtClean="0">
                <a:solidFill>
                  <a:schemeClr val="bg1">
                    <a:lumMod val="50000"/>
                  </a:schemeClr>
                </a:solidFill>
                <a:latin typeface="Futura Bk" pitchFamily="34" charset="0"/>
              </a:rPr>
              <a:t>Market Share: 3QCY2008 – 2QCY2011; HP Share normalized for acquisition</a:t>
            </a:r>
            <a:endParaRPr lang="en-US" sz="700" dirty="0">
              <a:solidFill>
                <a:schemeClr val="bg1">
                  <a:lumMod val="50000"/>
                </a:schemeClr>
              </a:solidFill>
              <a:latin typeface="Futura Bk" pitchFamily="34" charset="0"/>
            </a:endParaRPr>
          </a:p>
        </p:txBody>
      </p:sp>
      <p:grpSp>
        <p:nvGrpSpPr>
          <p:cNvPr id="10" name="Group 24"/>
          <p:cNvGrpSpPr/>
          <p:nvPr/>
        </p:nvGrpSpPr>
        <p:grpSpPr>
          <a:xfrm>
            <a:off x="3931830" y="4183427"/>
            <a:ext cx="2041592" cy="246221"/>
            <a:chOff x="3454400" y="4515199"/>
            <a:chExt cx="2041592" cy="246221"/>
          </a:xfrm>
        </p:grpSpPr>
        <p:sp>
          <p:nvSpPr>
            <p:cNvPr id="18" name="TextBox 17"/>
            <p:cNvSpPr txBox="1"/>
            <p:nvPr/>
          </p:nvSpPr>
          <p:spPr>
            <a:xfrm>
              <a:off x="3755483" y="4515199"/>
              <a:ext cx="362600" cy="246221"/>
            </a:xfrm>
            <a:prstGeom prst="rect">
              <a:avLst/>
            </a:prstGeom>
            <a:noFill/>
          </p:spPr>
          <p:txBody>
            <a:bodyPr wrap="none" rtlCol="0" anchor="b" anchorCtr="0">
              <a:spAutoFit/>
            </a:bodyPr>
            <a:lstStyle/>
            <a:p>
              <a:r>
                <a:rPr lang="en-US" sz="1000" dirty="0" smtClean="0">
                  <a:latin typeface="+mj-lt"/>
                </a:rPr>
                <a:t>HP</a:t>
              </a:r>
            </a:p>
          </p:txBody>
        </p:sp>
        <p:sp>
          <p:nvSpPr>
            <p:cNvPr id="19" name="TextBox 18"/>
            <p:cNvSpPr txBox="1"/>
            <p:nvPr/>
          </p:nvSpPr>
          <p:spPr>
            <a:xfrm>
              <a:off x="4990725" y="4515199"/>
              <a:ext cx="505267" cy="246221"/>
            </a:xfrm>
            <a:prstGeom prst="rect">
              <a:avLst/>
            </a:prstGeom>
            <a:noFill/>
          </p:spPr>
          <p:txBody>
            <a:bodyPr wrap="none" rtlCol="0" anchor="b" anchorCtr="0">
              <a:spAutoFit/>
            </a:bodyPr>
            <a:lstStyle/>
            <a:p>
              <a:r>
                <a:rPr lang="en-US" sz="1000" dirty="0" smtClean="0">
                  <a:latin typeface="+mj-lt"/>
                </a:rPr>
                <a:t>Cisco</a:t>
              </a:r>
            </a:p>
          </p:txBody>
        </p:sp>
        <p:cxnSp>
          <p:nvCxnSpPr>
            <p:cNvPr id="23" name="Straight Connector 22"/>
            <p:cNvCxnSpPr/>
            <p:nvPr/>
          </p:nvCxnSpPr>
          <p:spPr>
            <a:xfrm>
              <a:off x="3454400" y="4638309"/>
              <a:ext cx="28135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685323" y="4638310"/>
              <a:ext cx="281354" cy="0"/>
            </a:xfrm>
            <a:prstGeom prst="line">
              <a:avLst/>
            </a:prstGeom>
            <a:ln w="19050">
              <a:solidFill>
                <a:srgbClr val="00666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7641151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p:cNvSpPr>
            <a:spLocks noGrp="1"/>
          </p:cNvSpPr>
          <p:nvPr>
            <p:ph type="title"/>
          </p:nvPr>
        </p:nvSpPr>
        <p:spPr/>
        <p:txBody>
          <a:bodyPr/>
          <a:lstStyle/>
          <a:p>
            <a:r>
              <a:rPr lang="en-US" dirty="0" smtClean="0"/>
              <a:t>Growing faster than market</a:t>
            </a:r>
            <a:endParaRPr lang="en-US" dirty="0"/>
          </a:p>
        </p:txBody>
      </p:sp>
      <p:sp>
        <p:nvSpPr>
          <p:cNvPr id="45" name="Rectangle 44"/>
          <p:cNvSpPr/>
          <p:nvPr/>
        </p:nvSpPr>
        <p:spPr bwMode="gray">
          <a:xfrm>
            <a:off x="414858" y="4313075"/>
            <a:ext cx="3946341" cy="200055"/>
          </a:xfrm>
          <a:prstGeom prst="rect">
            <a:avLst/>
          </a:prstGeom>
          <a:effectLst/>
        </p:spPr>
        <p:txBody>
          <a:bodyPr wrap="square" anchor="b" anchorCtr="0">
            <a:spAutoFit/>
          </a:bodyPr>
          <a:lstStyle/>
          <a:p>
            <a:r>
              <a:rPr lang="en-US" sz="700" dirty="0" smtClean="0">
                <a:solidFill>
                  <a:schemeClr val="bg1">
                    <a:lumMod val="50000"/>
                  </a:schemeClr>
                </a:solidFill>
                <a:latin typeface="Futura Bk" pitchFamily="34" charset="0"/>
              </a:rPr>
              <a:t>Sources: Dell’Oro Group , Infonetics &amp; HP (CAGR CY08 – CY10) </a:t>
            </a:r>
          </a:p>
        </p:txBody>
      </p:sp>
      <p:graphicFrame>
        <p:nvGraphicFramePr>
          <p:cNvPr id="40" name="Table 39"/>
          <p:cNvGraphicFramePr>
            <a:graphicFrameLocks noGrp="1"/>
          </p:cNvGraphicFramePr>
          <p:nvPr>
            <p:extLst>
              <p:ext uri="{D42A27DB-BD31-4B8C-83A1-F6EECF244321}">
                <p14:modId xmlns:p14="http://schemas.microsoft.com/office/powerpoint/2010/main" val="3616790345"/>
              </p:ext>
            </p:extLst>
          </p:nvPr>
        </p:nvGraphicFramePr>
        <p:xfrm>
          <a:off x="817294" y="1217398"/>
          <a:ext cx="7315200" cy="1830975"/>
        </p:xfrm>
        <a:graphic>
          <a:graphicData uri="http://schemas.openxmlformats.org/drawingml/2006/table">
            <a:tbl>
              <a:tblPr firstRow="1" bandRow="1">
                <a:effectLst/>
                <a:tableStyleId>{D03447BB-5D67-496B-8E87-E561075AD55C}</a:tableStyleId>
              </a:tblPr>
              <a:tblGrid>
                <a:gridCol w="1828800"/>
                <a:gridCol w="1828800"/>
                <a:gridCol w="1828800"/>
                <a:gridCol w="1828800"/>
              </a:tblGrid>
              <a:tr h="1008015">
                <a:tc>
                  <a:txBody>
                    <a:bodyPr/>
                    <a:lstStyle/>
                    <a:p>
                      <a:pPr algn="ctr"/>
                      <a:r>
                        <a:rPr lang="en-US" sz="2800" b="0" dirty="0" smtClean="0">
                          <a:solidFill>
                            <a:schemeClr val="accent4"/>
                          </a:solidFill>
                          <a:effectLst/>
                          <a:latin typeface="+mn-lt"/>
                        </a:rPr>
                        <a:t>Switching</a:t>
                      </a:r>
                      <a:endParaRPr lang="en-US" sz="2800" b="0" dirty="0">
                        <a:solidFill>
                          <a:schemeClr val="accent4"/>
                        </a:solidFill>
                        <a:effectLst/>
                        <a:latin typeface="+mn-lt"/>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2800" b="0" kern="1200" dirty="0" smtClean="0">
                          <a:solidFill>
                            <a:schemeClr val="accent4"/>
                          </a:solidFill>
                          <a:effectLst/>
                          <a:latin typeface="+mn-lt"/>
                          <a:ea typeface="+mn-ea"/>
                          <a:cs typeface="+mn-cs"/>
                        </a:rPr>
                        <a:t>WLAN</a:t>
                      </a:r>
                      <a:endParaRPr lang="en-US" sz="2800" b="0" kern="1200" dirty="0">
                        <a:solidFill>
                          <a:schemeClr val="accent4"/>
                        </a:solidFill>
                        <a:effectLst/>
                        <a:latin typeface="+mn-lt"/>
                        <a:ea typeface="+mn-ea"/>
                        <a:cs typeface="+mn-cs"/>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2800" b="0" kern="1200" dirty="0" smtClean="0">
                          <a:solidFill>
                            <a:schemeClr val="accent4"/>
                          </a:solidFill>
                          <a:effectLst/>
                          <a:latin typeface="+mn-lt"/>
                          <a:ea typeface="+mn-ea"/>
                          <a:cs typeface="+mn-cs"/>
                        </a:rPr>
                        <a:t>Routing</a:t>
                      </a:r>
                      <a:endParaRPr lang="en-US" sz="2800" b="0" kern="1200" dirty="0">
                        <a:solidFill>
                          <a:schemeClr val="accent4"/>
                        </a:solidFill>
                        <a:effectLst/>
                        <a:latin typeface="+mn-lt"/>
                        <a:ea typeface="+mn-ea"/>
                        <a:cs typeface="+mn-cs"/>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2800" b="0" kern="1200" dirty="0" smtClean="0">
                          <a:solidFill>
                            <a:schemeClr val="accent4"/>
                          </a:solidFill>
                          <a:effectLst/>
                          <a:latin typeface="+mn-lt"/>
                          <a:ea typeface="+mn-ea"/>
                          <a:cs typeface="+mn-cs"/>
                        </a:rPr>
                        <a:t>Security</a:t>
                      </a:r>
                      <a:endParaRPr lang="en-US" sz="2800" b="0" kern="1200" dirty="0">
                        <a:solidFill>
                          <a:schemeClr val="accent4"/>
                        </a:solidFill>
                        <a:effectLst/>
                        <a:latin typeface="+mn-lt"/>
                        <a:ea typeface="+mn-ea"/>
                        <a:cs typeface="+mn-cs"/>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812916">
                <a:tc>
                  <a:txBody>
                    <a:bodyPr/>
                    <a:lstStyle/>
                    <a:p>
                      <a:pPr marL="0" algn="ctr" defTabSz="914400" rtl="0" eaLnBrk="1" latinLnBrk="0" hangingPunct="1"/>
                      <a:r>
                        <a:rPr lang="en-US" sz="4800" kern="1200" dirty="0" smtClean="0">
                          <a:solidFill>
                            <a:schemeClr val="accent1"/>
                          </a:solidFill>
                          <a:latin typeface="+mn-lt"/>
                          <a:ea typeface="+mn-ea"/>
                          <a:cs typeface="+mn-cs"/>
                        </a:rPr>
                        <a:t>3.7X</a:t>
                      </a:r>
                      <a:endParaRPr lang="en-US" sz="4800" kern="1200" dirty="0">
                        <a:solidFill>
                          <a:schemeClr val="accent1"/>
                        </a:solidFill>
                        <a:latin typeface="+mn-lt"/>
                        <a:ea typeface="+mn-ea"/>
                        <a:cs typeface="+mn-cs"/>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4800" kern="1200" dirty="0" smtClean="0">
                          <a:solidFill>
                            <a:schemeClr val="accent1"/>
                          </a:solidFill>
                          <a:latin typeface="+mn-lt"/>
                          <a:ea typeface="+mn-ea"/>
                          <a:cs typeface="+mn-cs"/>
                        </a:rPr>
                        <a:t>4.9X</a:t>
                      </a:r>
                      <a:endParaRPr lang="en-US" sz="4800" kern="1200" dirty="0">
                        <a:solidFill>
                          <a:schemeClr val="accent1"/>
                        </a:solidFill>
                        <a:latin typeface="+mn-lt"/>
                        <a:ea typeface="+mn-ea"/>
                        <a:cs typeface="+mn-cs"/>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4800" kern="1200" dirty="0" smtClean="0">
                          <a:solidFill>
                            <a:schemeClr val="accent1"/>
                          </a:solidFill>
                          <a:latin typeface="+mn-lt"/>
                          <a:ea typeface="+mn-ea"/>
                          <a:cs typeface="+mn-cs"/>
                        </a:rPr>
                        <a:t>&gt;15X</a:t>
                      </a:r>
                      <a:endParaRPr lang="en-US" sz="4800" kern="1200" dirty="0">
                        <a:solidFill>
                          <a:schemeClr val="accent1"/>
                        </a:solidFill>
                        <a:latin typeface="+mn-lt"/>
                        <a:ea typeface="+mn-ea"/>
                        <a:cs typeface="+mn-cs"/>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4800" kern="1200" dirty="0" smtClean="0">
                          <a:solidFill>
                            <a:schemeClr val="accent1"/>
                          </a:solidFill>
                          <a:latin typeface="+mn-lt"/>
                          <a:ea typeface="+mn-ea"/>
                          <a:cs typeface="+mn-cs"/>
                        </a:rPr>
                        <a:t>1.7X</a:t>
                      </a:r>
                      <a:endParaRPr lang="en-US" sz="4800" kern="1200" dirty="0">
                        <a:solidFill>
                          <a:schemeClr val="accent1"/>
                        </a:solidFill>
                        <a:latin typeface="+mn-lt"/>
                        <a:ea typeface="+mn-ea"/>
                        <a:cs typeface="+mn-cs"/>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58161036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372234" y="987229"/>
            <a:ext cx="8375256" cy="3382472"/>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itle 36"/>
          <p:cNvSpPr>
            <a:spLocks noGrp="1"/>
          </p:cNvSpPr>
          <p:nvPr>
            <p:ph type="title"/>
          </p:nvPr>
        </p:nvSpPr>
        <p:spPr/>
        <p:txBody>
          <a:bodyPr/>
          <a:lstStyle/>
          <a:p>
            <a:r>
              <a:rPr lang="en-US" dirty="0" smtClean="0"/>
              <a:t>… And earning customers</a:t>
            </a:r>
            <a:endParaRPr lang="en-US" dirty="0"/>
          </a:p>
        </p:txBody>
      </p:sp>
      <p:pic>
        <p:nvPicPr>
          <p:cNvPr id="36" name="Picture 3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98409" y="1245110"/>
            <a:ext cx="699163" cy="680492"/>
          </a:xfrm>
          <a:prstGeom prst="rect">
            <a:avLst/>
          </a:prstGeom>
          <a:effectLst/>
        </p:spPr>
      </p:pic>
      <p:pic>
        <p:nvPicPr>
          <p:cNvPr id="43" name="Picture 8"/>
          <p:cNvPicPr>
            <a:picLocks noChangeAspect="1" noChangeArrowheads="1"/>
          </p:cNvPicPr>
          <p:nvPr/>
        </p:nvPicPr>
        <p:blipFill>
          <a:blip r:embed="rId4" cstate="screen"/>
          <a:stretch>
            <a:fillRect/>
          </a:stretch>
        </p:blipFill>
        <p:spPr bwMode="auto">
          <a:xfrm>
            <a:off x="4261147" y="2133468"/>
            <a:ext cx="468517" cy="534672"/>
          </a:xfrm>
          <a:prstGeom prst="rect">
            <a:avLst/>
          </a:prstGeom>
          <a:noFill/>
          <a:effectLst/>
        </p:spPr>
      </p:pic>
      <p:pic>
        <p:nvPicPr>
          <p:cNvPr id="46" name="Picture 2"/>
          <p:cNvPicPr>
            <a:picLocks noChangeAspect="1" noChangeArrowheads="1"/>
          </p:cNvPicPr>
          <p:nvPr/>
        </p:nvPicPr>
        <p:blipFill>
          <a:blip r:embed="rId5" cstate="screen"/>
          <a:stretch>
            <a:fillRect/>
          </a:stretch>
        </p:blipFill>
        <p:spPr bwMode="auto">
          <a:xfrm>
            <a:off x="3558113" y="1381357"/>
            <a:ext cx="1013887" cy="414513"/>
          </a:xfrm>
          <a:prstGeom prst="rect">
            <a:avLst/>
          </a:prstGeom>
          <a:noFill/>
          <a:effectLst/>
        </p:spPr>
      </p:pic>
      <p:pic>
        <p:nvPicPr>
          <p:cNvPr id="62" name="Picture 4"/>
          <p:cNvPicPr>
            <a:picLocks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5458891" y="2893783"/>
            <a:ext cx="1328830" cy="348098"/>
          </a:xfrm>
          <a:prstGeom prst="rect">
            <a:avLst/>
          </a:prstGeom>
          <a:noFill/>
          <a:effectLst/>
        </p:spPr>
      </p:pic>
      <p:pic>
        <p:nvPicPr>
          <p:cNvPr id="63" name="Picture 6"/>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4436073" y="2842022"/>
            <a:ext cx="581239" cy="544394"/>
          </a:xfrm>
          <a:prstGeom prst="rect">
            <a:avLst/>
          </a:prstGeom>
          <a:noFill/>
          <a:effectLst/>
        </p:spPr>
      </p:pic>
      <p:pic>
        <p:nvPicPr>
          <p:cNvPr id="49" name="Picture 8">
            <a:hlinkClick r:id="rId8"/>
          </p:cNvPr>
          <p:cNvPicPr>
            <a:picLocks noChangeArrowheads="1"/>
          </p:cNvPicPr>
          <p:nvPr/>
        </p:nvPicPr>
        <p:blipFill>
          <a:blip r:embed="rId9" cstate="screen">
            <a:extLst>
              <a:ext uri="{28A0092B-C50C-407E-A947-70E740481C1C}">
                <a14:useLocalDpi xmlns:a14="http://schemas.microsoft.com/office/drawing/2010/main"/>
              </a:ext>
            </a:extLst>
          </a:blip>
          <a:stretch>
            <a:fillRect/>
          </a:stretch>
        </p:blipFill>
        <p:spPr bwMode="auto">
          <a:xfrm>
            <a:off x="7238357" y="2826732"/>
            <a:ext cx="703645" cy="399355"/>
          </a:xfrm>
          <a:prstGeom prst="rect">
            <a:avLst/>
          </a:prstGeom>
          <a:noFill/>
          <a:effectLst/>
        </p:spPr>
      </p:pic>
      <p:pic>
        <p:nvPicPr>
          <p:cNvPr id="50" name="Picture 6"/>
          <p:cNvPicPr>
            <a:picLocks noChangeArrowheads="1"/>
          </p:cNvPicPr>
          <p:nvPr/>
        </p:nvPicPr>
        <p:blipFill>
          <a:blip r:embed="rId10" cstate="screen">
            <a:extLst>
              <a:ext uri="{28A0092B-C50C-407E-A947-70E740481C1C}">
                <a14:useLocalDpi xmlns:a14="http://schemas.microsoft.com/office/drawing/2010/main"/>
              </a:ext>
            </a:extLst>
          </a:blip>
          <a:stretch>
            <a:fillRect/>
          </a:stretch>
        </p:blipFill>
        <p:spPr bwMode="auto">
          <a:xfrm>
            <a:off x="5068183" y="2141573"/>
            <a:ext cx="505475" cy="483826"/>
          </a:xfrm>
          <a:prstGeom prst="rect">
            <a:avLst/>
          </a:prstGeom>
          <a:noFill/>
          <a:effectLst/>
        </p:spPr>
      </p:pic>
      <p:pic>
        <p:nvPicPr>
          <p:cNvPr id="55" name="Picture 12" descr="http://www.titaniumperformance.co.uk/tpe-images/bb_tpe_akrapoviclogo_reflec.png/image_preview"/>
          <p:cNvPicPr>
            <a:picLocks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907561" y="2291737"/>
            <a:ext cx="1261565" cy="280941"/>
          </a:xfrm>
          <a:prstGeom prst="rect">
            <a:avLst/>
          </a:prstGeom>
          <a:noFill/>
          <a:ln>
            <a:noFill/>
          </a:ln>
          <a:effectLst/>
        </p:spPr>
      </p:pic>
      <p:pic>
        <p:nvPicPr>
          <p:cNvPr id="30" name="Picture 29" descr="Bank_of_Baroda.png"/>
          <p:cNvPicPr>
            <a:picLocks noChangeAspect="1"/>
          </p:cNvPicPr>
          <p:nvPr/>
        </p:nvPicPr>
        <p:blipFill>
          <a:blip r:embed="rId12" cstate="screen"/>
          <a:stretch>
            <a:fillRect/>
          </a:stretch>
        </p:blipFill>
        <p:spPr>
          <a:xfrm>
            <a:off x="1048239" y="2989885"/>
            <a:ext cx="1309792" cy="312045"/>
          </a:xfrm>
          <a:prstGeom prst="rect">
            <a:avLst/>
          </a:prstGeom>
          <a:effectLst/>
        </p:spPr>
      </p:pic>
      <p:pic>
        <p:nvPicPr>
          <p:cNvPr id="29" name="Picture 28" descr="Prime-Lending.png"/>
          <p:cNvPicPr>
            <a:picLocks noChangeAspect="1"/>
          </p:cNvPicPr>
          <p:nvPr/>
        </p:nvPicPr>
        <p:blipFill>
          <a:blip r:embed="rId13" cstate="screen">
            <a:lum bright="17000"/>
          </a:blip>
          <a:stretch>
            <a:fillRect/>
          </a:stretch>
        </p:blipFill>
        <p:spPr>
          <a:xfrm>
            <a:off x="5927810" y="2055263"/>
            <a:ext cx="1019305" cy="535474"/>
          </a:xfrm>
          <a:prstGeom prst="rect">
            <a:avLst/>
          </a:prstGeom>
          <a:effectLst>
            <a:outerShdw blurRad="50800" dist="38100" dir="5400000" algn="t" rotWithShape="0">
              <a:prstClr val="black">
                <a:alpha val="40000"/>
              </a:prstClr>
            </a:outerShdw>
          </a:effectLst>
        </p:spPr>
      </p:pic>
      <p:pic>
        <p:nvPicPr>
          <p:cNvPr id="34" name="Picture 2"/>
          <p:cNvPicPr>
            <a:picLocks noChangeAspect="1" noChangeArrowheads="1"/>
          </p:cNvPicPr>
          <p:nvPr/>
        </p:nvPicPr>
        <p:blipFill>
          <a:blip r:embed="rId14" cstate="screen"/>
          <a:srcRect/>
          <a:stretch>
            <a:fillRect/>
          </a:stretch>
        </p:blipFill>
        <p:spPr bwMode="auto">
          <a:xfrm>
            <a:off x="3234734" y="2138772"/>
            <a:ext cx="715859" cy="544722"/>
          </a:xfrm>
          <a:prstGeom prst="rect">
            <a:avLst/>
          </a:prstGeom>
          <a:noFill/>
          <a:ln w="9525">
            <a:noFill/>
            <a:miter lim="800000"/>
            <a:headEnd/>
            <a:tailEnd/>
          </a:ln>
        </p:spPr>
      </p:pic>
      <p:pic>
        <p:nvPicPr>
          <p:cNvPr id="35" name="Picture 34" descr="3M-logo-large.gif"/>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658105" y="3618996"/>
            <a:ext cx="750141" cy="402263"/>
          </a:xfrm>
          <a:prstGeom prst="rect">
            <a:avLst/>
          </a:prstGeom>
        </p:spPr>
      </p:pic>
      <p:pic>
        <p:nvPicPr>
          <p:cNvPr id="38" name="Picture 14"/>
          <p:cNvPicPr>
            <a:picLocks noChangeAspect="1" noChangeArrowheads="1"/>
          </p:cNvPicPr>
          <p:nvPr/>
        </p:nvPicPr>
        <p:blipFill>
          <a:blip r:embed="rId16" cstate="screen">
            <a:extLst>
              <a:ext uri="{28A0092B-C50C-407E-A947-70E740481C1C}">
                <a14:useLocalDpi xmlns:a14="http://schemas.microsoft.com/office/drawing/2010/main"/>
              </a:ext>
            </a:extLst>
          </a:blip>
          <a:stretch>
            <a:fillRect/>
          </a:stretch>
        </p:blipFill>
        <p:spPr bwMode="auto">
          <a:xfrm>
            <a:off x="4941652" y="1321172"/>
            <a:ext cx="1186774" cy="505819"/>
          </a:xfrm>
          <a:prstGeom prst="rect">
            <a:avLst/>
          </a:prstGeom>
          <a:noFill/>
          <a:effectLst/>
        </p:spPr>
      </p:pic>
      <p:pic>
        <p:nvPicPr>
          <p:cNvPr id="42" name="Picture 41" descr="grange_hotels_logo_3.gif"/>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403066" y="2136255"/>
            <a:ext cx="737133" cy="589706"/>
          </a:xfrm>
          <a:prstGeom prst="rect">
            <a:avLst/>
          </a:prstGeom>
        </p:spPr>
      </p:pic>
      <p:pic>
        <p:nvPicPr>
          <p:cNvPr id="44" name="Picture 43" descr="Telefonica_426_0.jpg"/>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906584" y="1388225"/>
            <a:ext cx="1300343" cy="522107"/>
          </a:xfrm>
          <a:prstGeom prst="rect">
            <a:avLst/>
          </a:prstGeom>
        </p:spPr>
      </p:pic>
      <p:pic>
        <p:nvPicPr>
          <p:cNvPr id="56" name="Picture 2"/>
          <p:cNvPicPr>
            <a:picLocks noChangeArrowheads="1"/>
          </p:cNvPicPr>
          <p:nvPr/>
        </p:nvPicPr>
        <p:blipFill>
          <a:blip r:embed="rId19" cstate="screen">
            <a:extLst>
              <a:ext uri="{28A0092B-C50C-407E-A947-70E740481C1C}">
                <a14:useLocalDpi xmlns:a14="http://schemas.microsoft.com/office/drawing/2010/main"/>
              </a:ext>
            </a:extLst>
          </a:blip>
          <a:stretch>
            <a:fillRect/>
          </a:stretch>
        </p:blipFill>
        <p:spPr bwMode="auto">
          <a:xfrm>
            <a:off x="3111102" y="3537566"/>
            <a:ext cx="927617" cy="557132"/>
          </a:xfrm>
          <a:prstGeom prst="rect">
            <a:avLst/>
          </a:prstGeom>
          <a:noFill/>
          <a:effectLst/>
        </p:spPr>
      </p:pic>
      <p:pic>
        <p:nvPicPr>
          <p:cNvPr id="61" name="Picture 60" descr="Large-Vector-Thorlo-Logo.gif"/>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1244826" y="3556015"/>
            <a:ext cx="1068692" cy="502157"/>
          </a:xfrm>
          <a:prstGeom prst="rect">
            <a:avLst/>
          </a:prstGeom>
        </p:spPr>
      </p:pic>
      <p:pic>
        <p:nvPicPr>
          <p:cNvPr id="64" name="Picture 63" descr="RMGroup_72_RGB.png"/>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6653719" y="1402691"/>
            <a:ext cx="1429966" cy="467599"/>
          </a:xfrm>
          <a:prstGeom prst="rect">
            <a:avLst/>
          </a:prstGeom>
        </p:spPr>
      </p:pic>
      <p:pic>
        <p:nvPicPr>
          <p:cNvPr id="66" name="Picture 65" descr="BelfastMetLogoNoStraplineCMYK.jpg"/>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7410072" y="3453353"/>
            <a:ext cx="652826" cy="596099"/>
          </a:xfrm>
          <a:prstGeom prst="rect">
            <a:avLst/>
          </a:prstGeom>
        </p:spPr>
      </p:pic>
      <p:pic>
        <p:nvPicPr>
          <p:cNvPr id="68" name="Picture 67" descr="Spil_Games_2011.gif"/>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5908582" y="3411436"/>
            <a:ext cx="933859" cy="687262"/>
          </a:xfrm>
          <a:prstGeom prst="rect">
            <a:avLst/>
          </a:prstGeom>
        </p:spPr>
      </p:pic>
      <p:pic>
        <p:nvPicPr>
          <p:cNvPr id="71" name="Picture 70" descr="Ahold_Pantone_660.gif"/>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2869838" y="2878712"/>
            <a:ext cx="1148268" cy="367931"/>
          </a:xfrm>
          <a:prstGeom prst="rect">
            <a:avLst/>
          </a:prstGeom>
        </p:spPr>
      </p:pic>
      <p:pic>
        <p:nvPicPr>
          <p:cNvPr id="72" name="Picture 71" descr="dco.png"/>
          <p:cNvPicPr>
            <a:picLocks noChangeAspect="1"/>
          </p:cNvPicPr>
          <p:nvPr/>
        </p:nvPicPr>
        <p:blipFill>
          <a:blip r:embed="rId25" cstate="screen"/>
          <a:stretch>
            <a:fillRect/>
          </a:stretch>
        </p:blipFill>
        <p:spPr>
          <a:xfrm>
            <a:off x="6910513" y="1685506"/>
            <a:ext cx="1564936" cy="991126"/>
          </a:xfrm>
          <a:prstGeom prst="rect">
            <a:avLst/>
          </a:prstGeom>
        </p:spPr>
      </p:pic>
    </p:spTree>
    <p:extLst>
      <p:ext uri="{BB962C8B-B14F-4D97-AF65-F5344CB8AC3E}">
        <p14:creationId xmlns:p14="http://schemas.microsoft.com/office/powerpoint/2010/main" val="117644386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type="subTitle" idx="1"/>
          </p:nvPr>
        </p:nvSpPr>
        <p:spPr/>
        <p:txBody>
          <a:bodyPr/>
          <a:lstStyle/>
          <a:p>
            <a:r>
              <a:rPr lang="en-US" dirty="0" smtClean="0">
                <a:latin typeface="+mn-lt"/>
              </a:rPr>
              <a:t>Overview</a:t>
            </a:r>
          </a:p>
        </p:txBody>
      </p:sp>
      <p:sp>
        <p:nvSpPr>
          <p:cNvPr id="6" name="Title 5"/>
          <p:cNvSpPr>
            <a:spLocks noGrp="1"/>
          </p:cNvSpPr>
          <p:nvPr>
            <p:ph type="title"/>
          </p:nvPr>
        </p:nvSpPr>
        <p:spPr/>
        <p:txBody>
          <a:bodyPr/>
          <a:lstStyle/>
          <a:p>
            <a:r>
              <a:rPr lang="en-US" dirty="0" smtClean="0">
                <a:latin typeface="+mj-lt"/>
              </a:rPr>
              <a:t>Gilbert public schools</a:t>
            </a:r>
            <a:endParaRPr lang="en-US" dirty="0">
              <a:latin typeface="+mj-lt"/>
            </a:endParaRPr>
          </a:p>
        </p:txBody>
      </p:sp>
      <p:sp>
        <p:nvSpPr>
          <p:cNvPr id="12" name="Text Placeholder 11"/>
          <p:cNvSpPr>
            <a:spLocks noGrp="1"/>
          </p:cNvSpPr>
          <p:nvPr>
            <p:ph type="body" sz="quarter" idx="14"/>
          </p:nvPr>
        </p:nvSpPr>
        <p:spPr>
          <a:xfrm>
            <a:off x="331200" y="1239516"/>
            <a:ext cx="5211843" cy="2053942"/>
          </a:xfrm>
        </p:spPr>
        <p:txBody>
          <a:bodyPr>
            <a:normAutofit fontScale="85000" lnSpcReduction="10000"/>
          </a:bodyPr>
          <a:lstStyle/>
          <a:p>
            <a:pPr lvl="0">
              <a:spcBef>
                <a:spcPts val="1200"/>
              </a:spcBef>
            </a:pPr>
            <a:r>
              <a:rPr lang="en-US" dirty="0" smtClean="0">
                <a:latin typeface="+mn-lt"/>
              </a:rPr>
              <a:t>Located in the Phoenix, AZ school district</a:t>
            </a:r>
          </a:p>
          <a:p>
            <a:pPr lvl="0">
              <a:spcBef>
                <a:spcPts val="1200"/>
              </a:spcBef>
            </a:pPr>
            <a:r>
              <a:rPr lang="en-US" dirty="0" smtClean="0">
                <a:latin typeface="+mn-lt"/>
              </a:rPr>
              <a:t>Gilbert, a suburb of 200,000 people has the fourth largest school district in the state</a:t>
            </a:r>
          </a:p>
          <a:p>
            <a:pPr lvl="0">
              <a:spcBef>
                <a:spcPts val="1200"/>
              </a:spcBef>
            </a:pPr>
            <a:r>
              <a:rPr lang="en-US" dirty="0" smtClean="0">
                <a:latin typeface="+mn-lt"/>
              </a:rPr>
              <a:t>38,000 preschool, elementary and high school students, 2,300 teachers and 110 administrative employees</a:t>
            </a:r>
          </a:p>
          <a:p>
            <a:pPr lvl="0">
              <a:spcBef>
                <a:spcPts val="1200"/>
              </a:spcBef>
            </a:pPr>
            <a:r>
              <a:rPr lang="en-US" dirty="0" smtClean="0">
                <a:latin typeface="+mn-lt"/>
              </a:rPr>
              <a:t>Gilbert was named one of the best places to live and learn by GreatSchools.org</a:t>
            </a:r>
          </a:p>
        </p:txBody>
      </p:sp>
      <p:sp>
        <p:nvSpPr>
          <p:cNvPr id="10" name="Content Placeholder 6"/>
          <p:cNvSpPr txBox="1">
            <a:spLocks/>
          </p:cNvSpPr>
          <p:nvPr/>
        </p:nvSpPr>
        <p:spPr bwMode="black">
          <a:xfrm>
            <a:off x="607171" y="3411652"/>
            <a:ext cx="4535849" cy="1192717"/>
          </a:xfrm>
          <a:prstGeom prst="rect">
            <a:avLst/>
          </a:prstGeom>
        </p:spPr>
        <p:txBody>
          <a:bodyPr vert="horz" lIns="0" tIns="0" rIns="0" bIns="0" rtlCol="0">
            <a:normAutofit/>
          </a:bodyPr>
          <a:lstStyle/>
          <a:p>
            <a:pPr marL="0" marR="0" lvl="0" indent="7938" algn="l" defTabSz="457200" rtl="0" eaLnBrk="1" fontAlgn="auto" latinLnBrk="0" hangingPunct="1">
              <a:lnSpc>
                <a:spcPct val="100000"/>
              </a:lnSpc>
              <a:spcBef>
                <a:spcPts val="600"/>
              </a:spcBef>
              <a:spcAft>
                <a:spcPts val="140"/>
              </a:spcAft>
              <a:buClrTx/>
              <a:buSzPct val="80000"/>
              <a:buFont typeface="Arial" pitchFamily="34" charset="0"/>
              <a:buNone/>
              <a:tabLst/>
              <a:defRPr/>
            </a:pPr>
            <a:r>
              <a:rPr kumimoji="0" lang="en-US" sz="1400" b="1" i="0" u="none" strike="noStrike" kern="1200" cap="none" spc="0" normalizeH="0" baseline="0" noProof="0" dirty="0" smtClean="0">
                <a:ln>
                  <a:noFill/>
                </a:ln>
                <a:solidFill>
                  <a:schemeClr val="tx2"/>
                </a:solidFill>
                <a:effectLst/>
                <a:uLnTx/>
                <a:uFillTx/>
                <a:ea typeface="+mn-ea"/>
                <a:cs typeface="Arial"/>
              </a:rPr>
              <a:t>“Given the two competitive options, the choice to</a:t>
            </a:r>
            <a:br>
              <a:rPr kumimoji="0" lang="en-US" sz="1400" b="1" i="0" u="none" strike="noStrike" kern="1200" cap="none" spc="0" normalizeH="0" baseline="0" noProof="0" dirty="0" smtClean="0">
                <a:ln>
                  <a:noFill/>
                </a:ln>
                <a:solidFill>
                  <a:schemeClr val="tx2"/>
                </a:solidFill>
                <a:effectLst/>
                <a:uLnTx/>
                <a:uFillTx/>
                <a:ea typeface="+mn-ea"/>
                <a:cs typeface="Arial"/>
              </a:rPr>
            </a:br>
            <a:r>
              <a:rPr kumimoji="0" lang="en-US" sz="1400" b="1" i="0" u="none" strike="noStrike" kern="1200" cap="none" spc="0" normalizeH="0" baseline="0" noProof="0" dirty="0" smtClean="0">
                <a:ln>
                  <a:noFill/>
                </a:ln>
                <a:solidFill>
                  <a:schemeClr val="tx2"/>
                </a:solidFill>
                <a:effectLst/>
                <a:uLnTx/>
                <a:uFillTx/>
                <a:ea typeface="+mn-ea"/>
                <a:cs typeface="Arial"/>
              </a:rPr>
              <a:t>go with HP Networking was crystal clear.”</a:t>
            </a:r>
          </a:p>
          <a:p>
            <a:pPr marL="627063" marR="0" lvl="1" indent="-117475" algn="l" defTabSz="430213" rtl="0" eaLnBrk="1" fontAlgn="auto" latinLnBrk="0" hangingPunct="1">
              <a:lnSpc>
                <a:spcPct val="100000"/>
              </a:lnSpc>
              <a:spcBef>
                <a:spcPts val="600"/>
              </a:spcBef>
              <a:spcAft>
                <a:spcPts val="140"/>
              </a:spcAft>
              <a:buClrTx/>
              <a:buSzPct val="80000"/>
              <a:buFont typeface="Futura Bk" pitchFamily="34" charset="0"/>
              <a:buChar char="–"/>
              <a:tabLst/>
              <a:defRPr/>
            </a:pPr>
            <a:r>
              <a:rPr kumimoji="0" lang="en-US" sz="1000" b="0" i="0" u="none" strike="noStrike" kern="1200" cap="none" spc="0" normalizeH="0" baseline="0" noProof="0" dirty="0" smtClean="0">
                <a:ln>
                  <a:noFill/>
                </a:ln>
                <a:solidFill>
                  <a:schemeClr val="tx2"/>
                </a:solidFill>
                <a:effectLst/>
                <a:uLnTx/>
                <a:uFillTx/>
                <a:ea typeface="+mn-ea"/>
                <a:cs typeface="Arial"/>
              </a:rPr>
              <a:t>Barbara </a:t>
            </a:r>
            <a:r>
              <a:rPr kumimoji="0" lang="en-US" sz="1000" b="0" i="0" u="none" strike="noStrike" kern="1200" cap="none" spc="0" normalizeH="0" baseline="0" noProof="0" dirty="0" err="1" smtClean="0">
                <a:ln>
                  <a:noFill/>
                </a:ln>
                <a:solidFill>
                  <a:schemeClr val="tx2"/>
                </a:solidFill>
                <a:effectLst/>
                <a:uLnTx/>
                <a:uFillTx/>
                <a:ea typeface="+mn-ea"/>
                <a:cs typeface="Arial"/>
              </a:rPr>
              <a:t>VeNard</a:t>
            </a:r>
            <a:r>
              <a:rPr kumimoji="0" lang="en-US" sz="1000" b="0" i="0" u="none" strike="noStrike" kern="1200" cap="none" spc="0" normalizeH="0" baseline="0" noProof="0" dirty="0" smtClean="0">
                <a:ln>
                  <a:noFill/>
                </a:ln>
                <a:solidFill>
                  <a:schemeClr val="tx2"/>
                </a:solidFill>
                <a:effectLst/>
                <a:uLnTx/>
                <a:uFillTx/>
                <a:ea typeface="+mn-ea"/>
                <a:cs typeface="Arial"/>
              </a:rPr>
              <a:t>,</a:t>
            </a:r>
            <a:br>
              <a:rPr kumimoji="0" lang="en-US" sz="1000" b="0" i="0" u="none" strike="noStrike" kern="1200" cap="none" spc="0" normalizeH="0" baseline="0" noProof="0" dirty="0" smtClean="0">
                <a:ln>
                  <a:noFill/>
                </a:ln>
                <a:solidFill>
                  <a:schemeClr val="tx2"/>
                </a:solidFill>
                <a:effectLst/>
                <a:uLnTx/>
                <a:uFillTx/>
                <a:ea typeface="+mn-ea"/>
                <a:cs typeface="Arial"/>
              </a:rPr>
            </a:br>
            <a:r>
              <a:rPr kumimoji="0" lang="en-US" sz="1000" b="0" i="0" u="none" strike="noStrike" kern="1200" cap="none" spc="0" normalizeH="0" baseline="0" noProof="0" dirty="0" smtClean="0">
                <a:ln>
                  <a:noFill/>
                </a:ln>
                <a:solidFill>
                  <a:schemeClr val="tx2"/>
                </a:solidFill>
                <a:effectLst/>
                <a:uLnTx/>
                <a:uFillTx/>
                <a:ea typeface="+mn-ea"/>
                <a:cs typeface="Arial"/>
              </a:rPr>
              <a:t>Assistant Superintendent</a:t>
            </a:r>
            <a:r>
              <a:rPr kumimoji="0" lang="en-US" sz="1000" b="0" i="0" u="none" strike="noStrike" kern="1200" cap="none" spc="0" normalizeH="0" noProof="0" dirty="0" smtClean="0">
                <a:ln>
                  <a:noFill/>
                </a:ln>
                <a:solidFill>
                  <a:schemeClr val="tx2"/>
                </a:solidFill>
                <a:effectLst/>
                <a:uLnTx/>
                <a:uFillTx/>
                <a:ea typeface="+mn-ea"/>
                <a:cs typeface="Arial"/>
              </a:rPr>
              <a:t> </a:t>
            </a:r>
            <a:r>
              <a:rPr kumimoji="0" lang="en-US" sz="1000" b="0" i="0" u="none" strike="noStrike" kern="1200" cap="none" spc="0" normalizeH="0" baseline="0" noProof="0" dirty="0" smtClean="0">
                <a:ln>
                  <a:noFill/>
                </a:ln>
                <a:solidFill>
                  <a:schemeClr val="tx2"/>
                </a:solidFill>
                <a:effectLst/>
                <a:uLnTx/>
                <a:uFillTx/>
                <a:ea typeface="+mn-ea"/>
                <a:cs typeface="Arial"/>
              </a:rPr>
              <a:t>of Educational Services,</a:t>
            </a:r>
            <a:br>
              <a:rPr kumimoji="0" lang="en-US" sz="1000" b="0" i="0" u="none" strike="noStrike" kern="1200" cap="none" spc="0" normalizeH="0" baseline="0" noProof="0" dirty="0" smtClean="0">
                <a:ln>
                  <a:noFill/>
                </a:ln>
                <a:solidFill>
                  <a:schemeClr val="tx2"/>
                </a:solidFill>
                <a:effectLst/>
                <a:uLnTx/>
                <a:uFillTx/>
                <a:ea typeface="+mn-ea"/>
                <a:cs typeface="Arial"/>
              </a:rPr>
            </a:br>
            <a:r>
              <a:rPr kumimoji="0" lang="en-US" sz="1000" b="0" i="0" u="none" strike="noStrike" kern="1200" cap="none" spc="0" normalizeH="0" baseline="0" noProof="0" dirty="0" smtClean="0">
                <a:ln>
                  <a:noFill/>
                </a:ln>
                <a:solidFill>
                  <a:schemeClr val="tx2"/>
                </a:solidFill>
                <a:effectLst/>
                <a:uLnTx/>
                <a:uFillTx/>
                <a:ea typeface="+mn-ea"/>
                <a:cs typeface="Arial"/>
              </a:rPr>
              <a:t>Gilbert Public Schools</a:t>
            </a:r>
            <a:endParaRPr kumimoji="0" lang="en-US" sz="1200" b="0" i="0" u="none" strike="noStrike" kern="1200" cap="none" spc="0" normalizeH="0" baseline="0" noProof="0" dirty="0">
              <a:ln>
                <a:noFill/>
              </a:ln>
              <a:solidFill>
                <a:schemeClr val="tx2"/>
              </a:solidFill>
              <a:effectLst/>
              <a:uLnTx/>
              <a:uFillTx/>
              <a:ea typeface="+mn-ea"/>
              <a:cs typeface="Arial"/>
            </a:endParaRPr>
          </a:p>
        </p:txBody>
      </p:sp>
      <p:pic>
        <p:nvPicPr>
          <p:cNvPr id="3074" name="Picture 2" descr="C:\Users\nisanche\AppData\Local\Microsoft\Windows\Temporary Internet Files\Content.IE5\WRYUBVBP\iStock_000014932824Small[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635405" y="1223489"/>
            <a:ext cx="3216012" cy="3148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29942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isanche\AppData\Local\Microsoft\Windows\Temporary Internet Files\Content.IE5\FZZSFXJQ\iStock_000010658256Small[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32361"/>
          <a:stretch/>
        </p:blipFill>
        <p:spPr bwMode="auto">
          <a:xfrm>
            <a:off x="5635405" y="1223489"/>
            <a:ext cx="3216012" cy="316417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type="subTitle" idx="1"/>
          </p:nvPr>
        </p:nvSpPr>
        <p:spPr/>
        <p:txBody>
          <a:bodyPr/>
          <a:lstStyle/>
          <a:p>
            <a:r>
              <a:rPr lang="en-US" smtClean="0">
                <a:latin typeface="+mn-lt"/>
              </a:rPr>
              <a:t>Challenges</a:t>
            </a:r>
            <a:endParaRPr lang="en-US" dirty="0" smtClean="0">
              <a:latin typeface="+mn-lt"/>
            </a:endParaRPr>
          </a:p>
        </p:txBody>
      </p:sp>
      <p:sp>
        <p:nvSpPr>
          <p:cNvPr id="6" name="Title 5"/>
          <p:cNvSpPr>
            <a:spLocks noGrp="1"/>
          </p:cNvSpPr>
          <p:nvPr>
            <p:ph type="title"/>
          </p:nvPr>
        </p:nvSpPr>
        <p:spPr/>
        <p:txBody>
          <a:bodyPr/>
          <a:lstStyle/>
          <a:p>
            <a:r>
              <a:rPr lang="en-US" smtClean="0">
                <a:latin typeface="+mn-lt"/>
              </a:rPr>
              <a:t>Gilbert public schools</a:t>
            </a:r>
            <a:endParaRPr lang="en-US" dirty="0">
              <a:latin typeface="+mn-lt"/>
            </a:endParaRPr>
          </a:p>
        </p:txBody>
      </p:sp>
      <p:sp>
        <p:nvSpPr>
          <p:cNvPr id="12" name="Text Placeholder 11"/>
          <p:cNvSpPr>
            <a:spLocks noGrp="1"/>
          </p:cNvSpPr>
          <p:nvPr>
            <p:ph type="body" sz="quarter" idx="14"/>
          </p:nvPr>
        </p:nvSpPr>
        <p:spPr>
          <a:xfrm>
            <a:off x="331201" y="1457999"/>
            <a:ext cx="5001450" cy="2984527"/>
          </a:xfrm>
        </p:spPr>
        <p:txBody>
          <a:bodyPr>
            <a:normAutofit/>
          </a:bodyPr>
          <a:lstStyle/>
          <a:p>
            <a:pPr lvl="0">
              <a:spcBef>
                <a:spcPts val="1200"/>
              </a:spcBef>
            </a:pPr>
            <a:r>
              <a:rPr lang="en-US" dirty="0" smtClean="0">
                <a:latin typeface="+mn-lt"/>
              </a:rPr>
              <a:t>Upgrade aging network throughout schools and administrative facilities to increase bandwidth</a:t>
            </a:r>
          </a:p>
          <a:p>
            <a:pPr lvl="0">
              <a:spcBef>
                <a:spcPts val="1200"/>
              </a:spcBef>
            </a:pPr>
            <a:r>
              <a:rPr lang="en-US" dirty="0" smtClean="0">
                <a:latin typeface="+mn-lt"/>
              </a:rPr>
              <a:t>Improve security and expand wireless coverage for easier and more reliable access to advanced teaching and administrative applications and digital tools</a:t>
            </a:r>
          </a:p>
          <a:p>
            <a:pPr>
              <a:spcBef>
                <a:spcPts val="1200"/>
              </a:spcBef>
            </a:pPr>
            <a:endParaRPr lang="en-US" dirty="0">
              <a:latin typeface="+mn-lt"/>
            </a:endParaRPr>
          </a:p>
        </p:txBody>
      </p:sp>
    </p:spTree>
    <p:extLst>
      <p:ext uri="{BB962C8B-B14F-4D97-AF65-F5344CB8AC3E}">
        <p14:creationId xmlns:p14="http://schemas.microsoft.com/office/powerpoint/2010/main" val="380791423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type="subTitle" idx="1"/>
          </p:nvPr>
        </p:nvSpPr>
        <p:spPr/>
        <p:txBody>
          <a:bodyPr/>
          <a:lstStyle/>
          <a:p>
            <a:r>
              <a:rPr lang="en-US" smtClean="0">
                <a:latin typeface="+mn-lt"/>
              </a:rPr>
              <a:t>Business outcomes</a:t>
            </a:r>
            <a:endParaRPr lang="en-US" dirty="0" smtClean="0">
              <a:latin typeface="+mn-lt"/>
            </a:endParaRPr>
          </a:p>
        </p:txBody>
      </p:sp>
      <p:sp>
        <p:nvSpPr>
          <p:cNvPr id="6" name="Title 5"/>
          <p:cNvSpPr>
            <a:spLocks noGrp="1"/>
          </p:cNvSpPr>
          <p:nvPr>
            <p:ph type="title"/>
          </p:nvPr>
        </p:nvSpPr>
        <p:spPr/>
        <p:txBody>
          <a:bodyPr/>
          <a:lstStyle/>
          <a:p>
            <a:r>
              <a:rPr lang="en-US" smtClean="0">
                <a:latin typeface="+mn-lt"/>
              </a:rPr>
              <a:t>Gilbert public schools</a:t>
            </a:r>
            <a:endParaRPr lang="en-US" dirty="0">
              <a:latin typeface="+mn-lt"/>
            </a:endParaRPr>
          </a:p>
        </p:txBody>
      </p:sp>
      <p:sp>
        <p:nvSpPr>
          <p:cNvPr id="11" name="Text Placeholder 10"/>
          <p:cNvSpPr>
            <a:spLocks noGrp="1"/>
          </p:cNvSpPr>
          <p:nvPr>
            <p:ph type="body" sz="quarter" idx="14"/>
          </p:nvPr>
        </p:nvSpPr>
        <p:spPr>
          <a:xfrm>
            <a:off x="331201" y="1458000"/>
            <a:ext cx="4891182" cy="2788998"/>
          </a:xfrm>
        </p:spPr>
        <p:txBody>
          <a:bodyPr/>
          <a:lstStyle/>
          <a:p>
            <a:pPr lvl="0">
              <a:spcBef>
                <a:spcPts val="1200"/>
              </a:spcBef>
            </a:pPr>
            <a:r>
              <a:rPr lang="en-US" dirty="0" smtClean="0">
                <a:latin typeface="+mn-lt"/>
              </a:rPr>
              <a:t>Gilbert Public Schools saved more than</a:t>
            </a:r>
            <a:br>
              <a:rPr lang="en-US" dirty="0" smtClean="0">
                <a:latin typeface="+mn-lt"/>
              </a:rPr>
            </a:br>
            <a:r>
              <a:rPr lang="en-US" dirty="0" smtClean="0">
                <a:latin typeface="+mn-lt"/>
              </a:rPr>
              <a:t>$2 million compared to a quote from Cisco</a:t>
            </a:r>
          </a:p>
          <a:p>
            <a:pPr lvl="0">
              <a:spcBef>
                <a:spcPts val="1200"/>
              </a:spcBef>
            </a:pPr>
            <a:r>
              <a:rPr lang="en-US" dirty="0" smtClean="0">
                <a:latin typeface="+mn-lt"/>
              </a:rPr>
              <a:t>Improved network dependability for critical teaching and administrative tasks</a:t>
            </a:r>
          </a:p>
          <a:p>
            <a:pPr lvl="0">
              <a:spcBef>
                <a:spcPts val="1200"/>
              </a:spcBef>
            </a:pPr>
            <a:r>
              <a:rPr lang="en-US" dirty="0" smtClean="0">
                <a:latin typeface="+mn-lt"/>
              </a:rPr>
              <a:t>Provided “anytime, anywhere” broadband access to multimedia for students and teachers and administration</a:t>
            </a:r>
          </a:p>
        </p:txBody>
      </p:sp>
      <p:pic>
        <p:nvPicPr>
          <p:cNvPr id="8" name="Picture 2" descr="C:\Users\nisanche\AppData\Local\Microsoft\Windows\Temporary Internet Files\Content.IE5\WRYUBVBP\iStock_000014932824Small[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635405" y="1223489"/>
            <a:ext cx="3216012" cy="314888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635405" y="1223489"/>
            <a:ext cx="3216012" cy="3148885"/>
          </a:xfrm>
          <a:prstGeom prst="rect">
            <a:avLst/>
          </a:prstGeom>
        </p:spPr>
      </p:pic>
    </p:spTree>
    <p:extLst>
      <p:ext uri="{BB962C8B-B14F-4D97-AF65-F5344CB8AC3E}">
        <p14:creationId xmlns:p14="http://schemas.microsoft.com/office/powerpoint/2010/main" val="96566098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31470" y="235063"/>
            <a:ext cx="8460105" cy="1292662"/>
          </a:xfrm>
        </p:spPr>
        <p:txBody>
          <a:bodyPr/>
          <a:lstStyle/>
          <a:p>
            <a:r>
              <a:rPr lang="en-US" dirty="0" smtClean="0">
                <a:latin typeface="+mj-lt"/>
              </a:rPr>
              <a:t>Thompson R2-J School District</a:t>
            </a:r>
            <a:br>
              <a:rPr lang="en-US" dirty="0" smtClean="0">
                <a:latin typeface="+mj-lt"/>
              </a:rPr>
            </a:br>
            <a:r>
              <a:rPr lang="en-US" dirty="0" smtClean="0">
                <a:latin typeface="+mj-lt"/>
              </a:rPr>
              <a:t/>
            </a:r>
            <a:br>
              <a:rPr lang="en-US" dirty="0" smtClean="0">
                <a:latin typeface="+mj-lt"/>
              </a:rPr>
            </a:br>
            <a:endParaRPr lang="en-US" dirty="0">
              <a:latin typeface="+mj-lt"/>
            </a:endParaRPr>
          </a:p>
        </p:txBody>
      </p:sp>
      <p:sp>
        <p:nvSpPr>
          <p:cNvPr id="22" name="Text Placeholder 21"/>
          <p:cNvSpPr>
            <a:spLocks noGrp="1"/>
          </p:cNvSpPr>
          <p:nvPr>
            <p:ph type="body" sz="quarter" idx="10"/>
          </p:nvPr>
        </p:nvSpPr>
        <p:spPr>
          <a:xfrm>
            <a:off x="3164876" y="980569"/>
            <a:ext cx="2516536" cy="3001941"/>
          </a:xfrm>
        </p:spPr>
        <p:txBody>
          <a:bodyPr/>
          <a:lstStyle/>
          <a:p>
            <a:r>
              <a:rPr lang="en-US" dirty="0" smtClean="0">
                <a:latin typeface="+mj-lt"/>
              </a:rPr>
              <a:t>Approach</a:t>
            </a:r>
          </a:p>
          <a:p>
            <a:pPr lvl="2"/>
            <a:r>
              <a:rPr lang="en-US" sz="1600" dirty="0" smtClean="0">
                <a:latin typeface="+mj-lt"/>
              </a:rPr>
              <a:t>Deploy HP ProCurve solutions at 34 locations</a:t>
            </a:r>
          </a:p>
        </p:txBody>
      </p:sp>
      <p:sp>
        <p:nvSpPr>
          <p:cNvPr id="23" name="Text Placeholder 22"/>
          <p:cNvSpPr>
            <a:spLocks noGrp="1"/>
          </p:cNvSpPr>
          <p:nvPr>
            <p:ph type="body" sz="quarter" idx="11"/>
          </p:nvPr>
        </p:nvSpPr>
        <p:spPr>
          <a:xfrm>
            <a:off x="330200" y="980569"/>
            <a:ext cx="2542125" cy="3001941"/>
          </a:xfrm>
        </p:spPr>
        <p:txBody>
          <a:bodyPr/>
          <a:lstStyle/>
          <a:p>
            <a:r>
              <a:rPr lang="en-US" dirty="0" smtClean="0">
                <a:latin typeface="+mj-lt"/>
              </a:rPr>
              <a:t>Objective</a:t>
            </a:r>
          </a:p>
          <a:p>
            <a:pPr lvl="2"/>
            <a:r>
              <a:rPr lang="en-US" sz="1600" dirty="0" smtClean="0">
                <a:latin typeface="+mj-lt"/>
              </a:rPr>
              <a:t>Update the school district’s 10-year-old heterogeneous network</a:t>
            </a:r>
          </a:p>
          <a:p>
            <a:endParaRPr lang="en-US" dirty="0">
              <a:latin typeface="+mj-lt"/>
            </a:endParaRPr>
          </a:p>
        </p:txBody>
      </p:sp>
      <p:sp>
        <p:nvSpPr>
          <p:cNvPr id="24" name="Text Placeholder 23"/>
          <p:cNvSpPr>
            <a:spLocks noGrp="1"/>
          </p:cNvSpPr>
          <p:nvPr>
            <p:ph type="body" sz="quarter" idx="15"/>
          </p:nvPr>
        </p:nvSpPr>
        <p:spPr>
          <a:xfrm>
            <a:off x="5975002" y="980568"/>
            <a:ext cx="2516536" cy="3397223"/>
          </a:xfrm>
        </p:spPr>
        <p:txBody>
          <a:bodyPr>
            <a:normAutofit/>
          </a:bodyPr>
          <a:lstStyle/>
          <a:p>
            <a:pPr marL="171450" indent="-171450">
              <a:lnSpc>
                <a:spcPct val="95000"/>
              </a:lnSpc>
            </a:pPr>
            <a:r>
              <a:rPr lang="en-US" dirty="0" smtClean="0">
                <a:latin typeface="+mj-lt"/>
              </a:rPr>
              <a:t>Results</a:t>
            </a:r>
          </a:p>
          <a:p>
            <a:pPr marL="337050" lvl="2" indent="-171450">
              <a:lnSpc>
                <a:spcPct val="95000"/>
              </a:lnSpc>
            </a:pPr>
            <a:r>
              <a:rPr lang="en-US" sz="1600" dirty="0" smtClean="0">
                <a:latin typeface="+mj-lt"/>
              </a:rPr>
              <a:t>Saves $20,000/yr. in support</a:t>
            </a:r>
          </a:p>
          <a:p>
            <a:pPr marL="337050" lvl="2" indent="-171450">
              <a:lnSpc>
                <a:spcPct val="95000"/>
              </a:lnSpc>
            </a:pPr>
            <a:r>
              <a:rPr lang="en-US" sz="1600" dirty="0" smtClean="0">
                <a:latin typeface="+mj-lt"/>
              </a:rPr>
              <a:t>Saves $300,000-$500,000 acquisition costs</a:t>
            </a:r>
          </a:p>
          <a:p>
            <a:pPr marL="337050" lvl="2" indent="-171450">
              <a:lnSpc>
                <a:spcPct val="95000"/>
              </a:lnSpc>
            </a:pPr>
            <a:r>
              <a:rPr lang="en-US" sz="1600" dirty="0" smtClean="0">
                <a:latin typeface="+mj-lt"/>
              </a:rPr>
              <a:t>$100,000 savings applied to other projects</a:t>
            </a:r>
          </a:p>
          <a:p>
            <a:pPr marL="337050" lvl="2" indent="-171450">
              <a:lnSpc>
                <a:spcPct val="95000"/>
              </a:lnSpc>
            </a:pPr>
            <a:r>
              <a:rPr lang="en-US" sz="1600" dirty="0" smtClean="0">
                <a:latin typeface="+mj-lt"/>
              </a:rPr>
              <a:t>3-yr. ROI</a:t>
            </a:r>
          </a:p>
          <a:p>
            <a:pPr marL="337050" lvl="2" indent="-171450">
              <a:lnSpc>
                <a:spcPct val="95000"/>
              </a:lnSpc>
            </a:pPr>
            <a:r>
              <a:rPr lang="en-US" sz="1600" dirty="0" smtClean="0">
                <a:latin typeface="+mj-lt"/>
              </a:rPr>
              <a:t>50% better switching performance</a:t>
            </a:r>
          </a:p>
          <a:p>
            <a:pPr marL="337050" lvl="2" indent="-171450">
              <a:lnSpc>
                <a:spcPct val="95000"/>
              </a:lnSpc>
            </a:pPr>
            <a:r>
              <a:rPr lang="en-US" sz="1600" dirty="0" smtClean="0">
                <a:latin typeface="+mj-lt"/>
              </a:rPr>
              <a:t>Firmware updates in </a:t>
            </a:r>
            <a:br>
              <a:rPr lang="en-US" sz="1600" dirty="0" smtClean="0">
                <a:latin typeface="+mj-lt"/>
              </a:rPr>
            </a:br>
            <a:r>
              <a:rPr lang="en-US" sz="1600" dirty="0" smtClean="0">
                <a:latin typeface="+mj-lt"/>
              </a:rPr>
              <a:t>6 hrs. vs. 2 weeks</a:t>
            </a:r>
          </a:p>
        </p:txBody>
      </p:sp>
    </p:spTree>
    <p:extLst>
      <p:ext uri="{BB962C8B-B14F-4D97-AF65-F5344CB8AC3E}">
        <p14:creationId xmlns:p14="http://schemas.microsoft.com/office/powerpoint/2010/main" val="236580669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6"/>
          <p:cNvSpPr>
            <a:spLocks noGrp="1"/>
          </p:cNvSpPr>
          <p:nvPr>
            <p:ph type="ctrTitle"/>
          </p:nvPr>
        </p:nvSpPr>
        <p:spPr bwMode="auto">
          <a:xfrm>
            <a:off x="296085" y="807027"/>
            <a:ext cx="8294462" cy="2006703"/>
          </a:xfrm>
        </p:spPr>
        <p:txBody>
          <a:bodyPr/>
          <a:lstStyle/>
          <a:p>
            <a:pPr eaLnBrk="1" hangingPunct="1">
              <a:lnSpc>
                <a:spcPct val="100000"/>
              </a:lnSpc>
              <a:spcBef>
                <a:spcPts val="600"/>
              </a:spcBef>
              <a:spcAft>
                <a:spcPts val="600"/>
              </a:spcAft>
            </a:pPr>
            <a:r>
              <a:rPr lang="en-US" sz="2800" dirty="0" smtClean="0"/>
              <a:t>“In school systems, it’s about saving money. The cost of HP ProCurve switches blew the other companies out of the water. And performance-wise, HP is at least 50% better than our old switches.”</a:t>
            </a:r>
          </a:p>
        </p:txBody>
      </p:sp>
      <p:sp>
        <p:nvSpPr>
          <p:cNvPr id="33794" name="Text Placeholder 71"/>
          <p:cNvSpPr>
            <a:spLocks noGrp="1"/>
          </p:cNvSpPr>
          <p:nvPr>
            <p:ph type="body" sz="quarter" idx="4294967295"/>
          </p:nvPr>
        </p:nvSpPr>
        <p:spPr>
          <a:xfrm>
            <a:off x="922492" y="3409120"/>
            <a:ext cx="6136306" cy="576262"/>
          </a:xfrm>
        </p:spPr>
        <p:txBody>
          <a:bodyPr>
            <a:normAutofit fontScale="77500" lnSpcReduction="20000"/>
          </a:bodyPr>
          <a:lstStyle/>
          <a:p>
            <a:pPr eaLnBrk="1" hangingPunct="1"/>
            <a:r>
              <a:rPr>
                <a:solidFill>
                  <a:schemeClr val="bg1"/>
                </a:solidFill>
              </a:rPr>
              <a:t>Derrick Hoffman</a:t>
            </a:r>
            <a:br>
              <a:rPr>
                <a:solidFill>
                  <a:schemeClr val="bg1"/>
                </a:solidFill>
              </a:rPr>
            </a:br>
            <a:r>
              <a:rPr>
                <a:solidFill>
                  <a:schemeClr val="bg1"/>
                </a:solidFill>
              </a:rPr>
              <a:t>Senior Systems Engineer</a:t>
            </a:r>
            <a:br>
              <a:rPr>
                <a:solidFill>
                  <a:schemeClr val="bg1"/>
                </a:solidFill>
              </a:rPr>
            </a:br>
            <a:r>
              <a:rPr>
                <a:solidFill>
                  <a:schemeClr val="bg1"/>
                </a:solidFill>
              </a:rPr>
              <a:t>Thompson School District	</a:t>
            </a:r>
          </a:p>
          <a:p>
            <a:pPr eaLnBrk="1" hangingPunct="1"/>
            <a:endParaRPr>
              <a:solidFill>
                <a:schemeClr val="bg1"/>
              </a:solidFill>
            </a:endParaRPr>
          </a:p>
        </p:txBody>
      </p:sp>
    </p:spTree>
    <p:extLst>
      <p:ext uri="{BB962C8B-B14F-4D97-AF65-F5344CB8AC3E}">
        <p14:creationId xmlns:p14="http://schemas.microsoft.com/office/powerpoint/2010/main" val="195751938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100552" y="2156816"/>
            <a:ext cx="5710815" cy="1701901"/>
          </a:xfrm>
          <a:prstGeom prst="rect">
            <a:avLst/>
          </a:prstGeom>
          <a:solidFill>
            <a:schemeClr val="accent5"/>
          </a:solidFill>
          <a:ln w="9525" cap="flat" cmpd="sng" algn="ctr">
            <a:solidFill>
              <a:schemeClr val="tx2">
                <a:lumMod val="40000"/>
                <a:lumOff val="60000"/>
              </a:schemeClr>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base">
              <a:lnSpc>
                <a:spcPct val="85000"/>
              </a:lnSpc>
              <a:spcBef>
                <a:spcPct val="0"/>
              </a:spcBef>
              <a:spcAft>
                <a:spcPct val="0"/>
              </a:spcAft>
            </a:pPr>
            <a:endParaRPr lang="en-US" sz="2000" dirty="0" smtClean="0">
              <a:solidFill>
                <a:prstClr val="white"/>
              </a:solidFill>
            </a:endParaRPr>
          </a:p>
        </p:txBody>
      </p:sp>
      <p:cxnSp>
        <p:nvCxnSpPr>
          <p:cNvPr id="32" name="Straight Connector 31"/>
          <p:cNvCxnSpPr/>
          <p:nvPr/>
        </p:nvCxnSpPr>
        <p:spPr>
          <a:xfrm rot="5400000" flipH="1" flipV="1">
            <a:off x="3554992" y="3549701"/>
            <a:ext cx="917838" cy="1588"/>
          </a:xfrm>
          <a:prstGeom prst="line">
            <a:avLst/>
          </a:prstGeom>
          <a:ln w="3175" cap="flat" cmpd="sng" algn="ctr">
            <a:solidFill>
              <a:schemeClr val="tx1">
                <a:lumMod val="75000"/>
                <a:lumOff val="25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flipH="1" flipV="1">
            <a:off x="5392261" y="3549701"/>
            <a:ext cx="917838" cy="1588"/>
          </a:xfrm>
          <a:prstGeom prst="line">
            <a:avLst/>
          </a:prstGeom>
          <a:ln w="3175" cap="flat" cmpd="sng" algn="ctr">
            <a:solidFill>
              <a:schemeClr val="tx1">
                <a:lumMod val="75000"/>
                <a:lumOff val="25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304791" y="2269125"/>
            <a:ext cx="5359702" cy="1292760"/>
          </a:xfrm>
          <a:prstGeom prst="rect">
            <a:avLst/>
          </a:prstGeom>
          <a:solidFill>
            <a:schemeClr val="accent1"/>
          </a:solidFill>
          <a:ln w="9525" cap="flat" cmpd="sng" algn="ctr">
            <a:solidFill>
              <a:schemeClr val="tx2">
                <a:lumMod val="40000"/>
                <a:lumOff val="60000"/>
              </a:schemeClr>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base">
              <a:lnSpc>
                <a:spcPct val="85000"/>
              </a:lnSpc>
              <a:spcBef>
                <a:spcPct val="0"/>
              </a:spcBef>
              <a:spcAft>
                <a:spcPct val="0"/>
              </a:spcAft>
            </a:pPr>
            <a:endParaRPr lang="en-US" sz="2000" dirty="0" smtClean="0">
              <a:solidFill>
                <a:prstClr val="white"/>
              </a:solidFill>
            </a:endParaRPr>
          </a:p>
        </p:txBody>
      </p:sp>
      <p:grpSp>
        <p:nvGrpSpPr>
          <p:cNvPr id="2" name="Group 52"/>
          <p:cNvGrpSpPr/>
          <p:nvPr/>
        </p:nvGrpSpPr>
        <p:grpSpPr>
          <a:xfrm>
            <a:off x="2399251" y="2370094"/>
            <a:ext cx="5189099" cy="936193"/>
            <a:chOff x="2132246" y="2675421"/>
            <a:chExt cx="4994955" cy="901166"/>
          </a:xfrm>
        </p:grpSpPr>
        <p:pic>
          <p:nvPicPr>
            <p:cNvPr id="46" name="Picture 45" descr="puzzles-01.png"/>
            <p:cNvPicPr>
              <a:picLocks noChangeAspect="1"/>
            </p:cNvPicPr>
            <p:nvPr/>
          </p:nvPicPr>
          <p:blipFill>
            <a:blip r:embed="rId3" cstate="print"/>
            <a:stretch>
              <a:fillRect/>
            </a:stretch>
          </p:blipFill>
          <p:spPr>
            <a:xfrm>
              <a:off x="2132246" y="2675421"/>
              <a:ext cx="1785275" cy="901166"/>
            </a:xfrm>
            <a:prstGeom prst="rect">
              <a:avLst/>
            </a:prstGeom>
            <a:noFill/>
          </p:spPr>
        </p:pic>
        <p:pic>
          <p:nvPicPr>
            <p:cNvPr id="48" name="Picture 47" descr="puzzles-02.png"/>
            <p:cNvPicPr>
              <a:picLocks noChangeAspect="1"/>
            </p:cNvPicPr>
            <p:nvPr/>
          </p:nvPicPr>
          <p:blipFill>
            <a:blip r:embed="rId4" cstate="print"/>
            <a:stretch>
              <a:fillRect/>
            </a:stretch>
          </p:blipFill>
          <p:spPr>
            <a:xfrm>
              <a:off x="3623651" y="2675421"/>
              <a:ext cx="1850658" cy="901165"/>
            </a:xfrm>
            <a:prstGeom prst="rect">
              <a:avLst/>
            </a:prstGeom>
            <a:noFill/>
          </p:spPr>
        </p:pic>
        <p:pic>
          <p:nvPicPr>
            <p:cNvPr id="49" name="Picture 48" descr="puzzles-03.png"/>
            <p:cNvPicPr>
              <a:picLocks noChangeAspect="1"/>
            </p:cNvPicPr>
            <p:nvPr/>
          </p:nvPicPr>
          <p:blipFill>
            <a:blip r:embed="rId5" cstate="print"/>
            <a:stretch>
              <a:fillRect/>
            </a:stretch>
          </p:blipFill>
          <p:spPr>
            <a:xfrm>
              <a:off x="5194101" y="2675421"/>
              <a:ext cx="1933100" cy="901166"/>
            </a:xfrm>
            <a:prstGeom prst="rect">
              <a:avLst/>
            </a:prstGeom>
            <a:noFill/>
          </p:spPr>
        </p:pic>
      </p:grpSp>
      <p:sp>
        <p:nvSpPr>
          <p:cNvPr id="50" name="Title 49"/>
          <p:cNvSpPr>
            <a:spLocks noGrp="1"/>
          </p:cNvSpPr>
          <p:nvPr>
            <p:ph type="title"/>
          </p:nvPr>
        </p:nvSpPr>
        <p:spPr/>
        <p:txBody>
          <a:bodyPr/>
          <a:lstStyle/>
          <a:p>
            <a:r>
              <a:rPr lang="en-US" dirty="0" smtClean="0"/>
              <a:t>Architectural leadership with </a:t>
            </a:r>
            <a:r>
              <a:rPr lang="en-US" dirty="0" err="1" smtClean="0"/>
              <a:t>FlexNetwork</a:t>
            </a:r>
            <a:endParaRPr lang="en-US" dirty="0"/>
          </a:p>
        </p:txBody>
      </p:sp>
      <p:sp>
        <p:nvSpPr>
          <p:cNvPr id="41" name="Rectangle 40"/>
          <p:cNvSpPr/>
          <p:nvPr/>
        </p:nvSpPr>
        <p:spPr>
          <a:xfrm flipV="1">
            <a:off x="2099649" y="3895983"/>
            <a:ext cx="1137417" cy="510696"/>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base">
              <a:lnSpc>
                <a:spcPct val="85000"/>
              </a:lnSpc>
              <a:spcBef>
                <a:spcPct val="0"/>
              </a:spcBef>
              <a:spcAft>
                <a:spcPct val="0"/>
              </a:spcAft>
            </a:pPr>
            <a:endParaRPr lang="en-US" sz="2000" dirty="0" smtClean="0">
              <a:solidFill>
                <a:prstClr val="white"/>
              </a:solidFill>
            </a:endParaRPr>
          </a:p>
        </p:txBody>
      </p:sp>
      <p:sp>
        <p:nvSpPr>
          <p:cNvPr id="42" name="Rectangle 41"/>
          <p:cNvSpPr/>
          <p:nvPr/>
        </p:nvSpPr>
        <p:spPr>
          <a:xfrm flipV="1">
            <a:off x="3247827" y="3895983"/>
            <a:ext cx="1137417" cy="510696"/>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base">
              <a:lnSpc>
                <a:spcPct val="85000"/>
              </a:lnSpc>
              <a:spcBef>
                <a:spcPct val="0"/>
              </a:spcBef>
              <a:spcAft>
                <a:spcPct val="0"/>
              </a:spcAft>
            </a:pPr>
            <a:endParaRPr lang="en-US" sz="2000" dirty="0" smtClean="0">
              <a:solidFill>
                <a:prstClr val="white"/>
              </a:solidFill>
            </a:endParaRPr>
          </a:p>
        </p:txBody>
      </p:sp>
      <p:sp>
        <p:nvSpPr>
          <p:cNvPr id="43" name="Rectangle 42"/>
          <p:cNvSpPr/>
          <p:nvPr/>
        </p:nvSpPr>
        <p:spPr>
          <a:xfrm flipV="1">
            <a:off x="4393443" y="3895983"/>
            <a:ext cx="1137417" cy="510696"/>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base">
              <a:lnSpc>
                <a:spcPct val="85000"/>
              </a:lnSpc>
              <a:spcBef>
                <a:spcPct val="0"/>
              </a:spcBef>
              <a:spcAft>
                <a:spcPct val="0"/>
              </a:spcAft>
            </a:pPr>
            <a:endParaRPr lang="en-US" sz="2000" dirty="0" smtClean="0">
              <a:solidFill>
                <a:prstClr val="white"/>
              </a:solidFill>
            </a:endParaRPr>
          </a:p>
        </p:txBody>
      </p:sp>
      <p:sp>
        <p:nvSpPr>
          <p:cNvPr id="44" name="Rectangle 43"/>
          <p:cNvSpPr/>
          <p:nvPr/>
        </p:nvSpPr>
        <p:spPr>
          <a:xfrm flipV="1">
            <a:off x="5541621" y="3895983"/>
            <a:ext cx="1137417" cy="510696"/>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base">
              <a:lnSpc>
                <a:spcPct val="85000"/>
              </a:lnSpc>
              <a:spcBef>
                <a:spcPct val="0"/>
              </a:spcBef>
              <a:spcAft>
                <a:spcPct val="0"/>
              </a:spcAft>
            </a:pPr>
            <a:endParaRPr lang="en-US" sz="2000" dirty="0" smtClean="0">
              <a:solidFill>
                <a:prstClr val="white"/>
              </a:solidFill>
            </a:endParaRPr>
          </a:p>
        </p:txBody>
      </p:sp>
      <p:sp>
        <p:nvSpPr>
          <p:cNvPr id="45" name="Rectangle 44"/>
          <p:cNvSpPr/>
          <p:nvPr/>
        </p:nvSpPr>
        <p:spPr>
          <a:xfrm flipV="1">
            <a:off x="6685700" y="3895983"/>
            <a:ext cx="1137417" cy="510696"/>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base">
              <a:lnSpc>
                <a:spcPct val="85000"/>
              </a:lnSpc>
              <a:spcBef>
                <a:spcPct val="0"/>
              </a:spcBef>
              <a:spcAft>
                <a:spcPct val="0"/>
              </a:spcAft>
            </a:pPr>
            <a:endParaRPr lang="en-US" sz="2000" dirty="0" smtClean="0">
              <a:solidFill>
                <a:prstClr val="white"/>
              </a:solidFill>
            </a:endParaRPr>
          </a:p>
        </p:txBody>
      </p:sp>
      <p:graphicFrame>
        <p:nvGraphicFramePr>
          <p:cNvPr id="47" name="Table 46"/>
          <p:cNvGraphicFramePr>
            <a:graphicFrameLocks noGrp="1"/>
          </p:cNvGraphicFramePr>
          <p:nvPr>
            <p:extLst>
              <p:ext uri="{D42A27DB-BD31-4B8C-83A1-F6EECF244321}">
                <p14:modId xmlns:p14="http://schemas.microsoft.com/office/powerpoint/2010/main" val="3986405539"/>
              </p:ext>
            </p:extLst>
          </p:nvPr>
        </p:nvGraphicFramePr>
        <p:xfrm>
          <a:off x="2116582" y="3991250"/>
          <a:ext cx="5706535" cy="321989"/>
        </p:xfrm>
        <a:graphic>
          <a:graphicData uri="http://schemas.openxmlformats.org/drawingml/2006/table">
            <a:tbl>
              <a:tblPr firstRow="1">
                <a:tableStyleId>{5C22544A-7EE6-4342-B048-85BDC9FD1C3A}</a:tableStyleId>
              </a:tblPr>
              <a:tblGrid>
                <a:gridCol w="1141307"/>
                <a:gridCol w="1141307"/>
                <a:gridCol w="1141307"/>
                <a:gridCol w="1141307"/>
                <a:gridCol w="1141307"/>
              </a:tblGrid>
              <a:tr h="321989">
                <a:tc>
                  <a:txBody>
                    <a:bodyPr/>
                    <a:lstStyle/>
                    <a:p>
                      <a:pPr algn="ctr"/>
                      <a:r>
                        <a:rPr lang="en-US" sz="1200" b="0" cap="none" baseline="0" dirty="0" smtClean="0">
                          <a:solidFill>
                            <a:schemeClr val="bg1"/>
                          </a:solidFill>
                          <a:latin typeface="+mj-lt"/>
                        </a:rPr>
                        <a:t>Open</a:t>
                      </a:r>
                      <a:endParaRPr lang="en-US" sz="1200" b="0" cap="none" baseline="0" dirty="0">
                        <a:solidFill>
                          <a:schemeClr val="bg1"/>
                        </a:solidFill>
                        <a:latin typeface="+mj-lt"/>
                      </a:endParaRPr>
                    </a:p>
                  </a:txBody>
                  <a:tcPr marT="34290" marB="34290"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cap="none" baseline="0" dirty="0" smtClean="0">
                          <a:solidFill>
                            <a:schemeClr val="bg1"/>
                          </a:solidFill>
                          <a:latin typeface="+mj-lt"/>
                        </a:rPr>
                        <a:t>Scalable</a:t>
                      </a:r>
                      <a:endParaRPr lang="en-US" sz="1200" b="0" cap="none" baseline="0" dirty="0">
                        <a:solidFill>
                          <a:schemeClr val="bg1"/>
                        </a:solidFill>
                        <a:latin typeface="+mj-lt"/>
                      </a:endParaRPr>
                    </a:p>
                  </a:txBody>
                  <a:tcPr marT="34290" marB="34290"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cap="none" baseline="0" dirty="0" smtClean="0">
                          <a:solidFill>
                            <a:schemeClr val="bg1"/>
                          </a:solidFill>
                          <a:latin typeface="+mj-lt"/>
                        </a:rPr>
                        <a:t>Secure</a:t>
                      </a:r>
                      <a:endParaRPr lang="en-US" sz="1200" b="0" cap="none" baseline="0" dirty="0">
                        <a:solidFill>
                          <a:schemeClr val="bg1"/>
                        </a:solidFill>
                        <a:latin typeface="+mj-lt"/>
                      </a:endParaRPr>
                    </a:p>
                  </a:txBody>
                  <a:tcPr marT="34290" marB="34290"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cap="none" baseline="0" dirty="0" smtClean="0">
                          <a:solidFill>
                            <a:schemeClr val="bg1"/>
                          </a:solidFill>
                          <a:latin typeface="+mj-lt"/>
                        </a:rPr>
                        <a:t>Agile</a:t>
                      </a:r>
                      <a:endParaRPr lang="en-US" sz="1200" b="0" cap="none" baseline="0" dirty="0">
                        <a:solidFill>
                          <a:schemeClr val="bg1"/>
                        </a:solidFill>
                        <a:latin typeface="+mj-lt"/>
                      </a:endParaRPr>
                    </a:p>
                  </a:txBody>
                  <a:tcPr marT="34290" marB="34290"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cap="none" baseline="0" dirty="0" smtClean="0">
                          <a:solidFill>
                            <a:schemeClr val="bg1"/>
                          </a:solidFill>
                          <a:latin typeface="+mj-lt"/>
                        </a:rPr>
                        <a:t>Consistent</a:t>
                      </a:r>
                      <a:endParaRPr lang="en-US" sz="1200" b="0" cap="none" baseline="0" dirty="0">
                        <a:solidFill>
                          <a:schemeClr val="bg1"/>
                        </a:solidFill>
                        <a:latin typeface="+mj-lt"/>
                      </a:endParaRPr>
                    </a:p>
                  </a:txBody>
                  <a:tcPr marT="34290" marB="34290"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3" name="TextBox 22"/>
          <p:cNvSpPr txBox="1"/>
          <p:nvPr/>
        </p:nvSpPr>
        <p:spPr>
          <a:xfrm>
            <a:off x="2644148" y="2631048"/>
            <a:ext cx="1079143" cy="307777"/>
          </a:xfrm>
          <a:prstGeom prst="rect">
            <a:avLst/>
          </a:prstGeom>
          <a:noFill/>
        </p:spPr>
        <p:txBody>
          <a:bodyPr wrap="none" rtlCol="0">
            <a:spAutoFit/>
          </a:bodyPr>
          <a:lstStyle/>
          <a:p>
            <a:pPr algn="ctr" fontAlgn="base">
              <a:spcBef>
                <a:spcPct val="0"/>
              </a:spcBef>
              <a:spcAft>
                <a:spcPct val="0"/>
              </a:spcAft>
            </a:pPr>
            <a:r>
              <a:rPr lang="en-US" sz="1400" b="1" dirty="0" smtClean="0">
                <a:cs typeface="Futura Hv"/>
              </a:rPr>
              <a:t>FlexFabric</a:t>
            </a:r>
            <a:endParaRPr lang="en-US" sz="2000" b="1" dirty="0" smtClean="0">
              <a:cs typeface="Futura Hv"/>
            </a:endParaRPr>
          </a:p>
        </p:txBody>
      </p:sp>
      <p:sp>
        <p:nvSpPr>
          <p:cNvPr id="24" name="TextBox 23"/>
          <p:cNvSpPr txBox="1"/>
          <p:nvPr/>
        </p:nvSpPr>
        <p:spPr>
          <a:xfrm>
            <a:off x="4329435" y="2629759"/>
            <a:ext cx="1249061" cy="307777"/>
          </a:xfrm>
          <a:prstGeom prst="rect">
            <a:avLst/>
          </a:prstGeom>
          <a:noFill/>
        </p:spPr>
        <p:txBody>
          <a:bodyPr wrap="none" rtlCol="0">
            <a:spAutoFit/>
          </a:bodyPr>
          <a:lstStyle/>
          <a:p>
            <a:pPr algn="ctr" fontAlgn="base">
              <a:spcBef>
                <a:spcPct val="0"/>
              </a:spcBef>
              <a:spcAft>
                <a:spcPct val="0"/>
              </a:spcAft>
            </a:pPr>
            <a:r>
              <a:rPr lang="en-US" sz="1400" b="1" dirty="0" smtClean="0">
                <a:cs typeface="Futura Hv"/>
              </a:rPr>
              <a:t>FlexCampus</a:t>
            </a:r>
          </a:p>
        </p:txBody>
      </p:sp>
      <p:sp>
        <p:nvSpPr>
          <p:cNvPr id="25" name="TextBox 24"/>
          <p:cNvSpPr txBox="1"/>
          <p:nvPr/>
        </p:nvSpPr>
        <p:spPr>
          <a:xfrm>
            <a:off x="6185070" y="2636560"/>
            <a:ext cx="1159292" cy="307777"/>
          </a:xfrm>
          <a:prstGeom prst="rect">
            <a:avLst/>
          </a:prstGeom>
          <a:noFill/>
        </p:spPr>
        <p:txBody>
          <a:bodyPr wrap="none" rtlCol="0">
            <a:spAutoFit/>
          </a:bodyPr>
          <a:lstStyle/>
          <a:p>
            <a:pPr algn="ctr" fontAlgn="base">
              <a:spcBef>
                <a:spcPct val="0"/>
              </a:spcBef>
              <a:spcAft>
                <a:spcPct val="0"/>
              </a:spcAft>
            </a:pPr>
            <a:r>
              <a:rPr lang="en-US" sz="1400" b="1" dirty="0" smtClean="0">
                <a:cs typeface="Futura Hv"/>
              </a:rPr>
              <a:t>FlexBranch</a:t>
            </a:r>
          </a:p>
        </p:txBody>
      </p:sp>
      <p:sp>
        <p:nvSpPr>
          <p:cNvPr id="26" name="TextBox 25"/>
          <p:cNvSpPr txBox="1"/>
          <p:nvPr/>
        </p:nvSpPr>
        <p:spPr>
          <a:xfrm>
            <a:off x="4313245" y="3263030"/>
            <a:ext cx="1431803" cy="276999"/>
          </a:xfrm>
          <a:prstGeom prst="rect">
            <a:avLst/>
          </a:prstGeom>
          <a:noFill/>
        </p:spPr>
        <p:txBody>
          <a:bodyPr wrap="none" rtlCol="0">
            <a:spAutoFit/>
          </a:bodyPr>
          <a:lstStyle/>
          <a:p>
            <a:pPr algn="ctr" fontAlgn="base">
              <a:spcBef>
                <a:spcPct val="0"/>
              </a:spcBef>
              <a:spcAft>
                <a:spcPct val="0"/>
              </a:spcAft>
            </a:pPr>
            <a:r>
              <a:rPr lang="en-US" sz="1200" b="1" dirty="0" smtClean="0">
                <a:solidFill>
                  <a:schemeClr val="bg1"/>
                </a:solidFill>
                <a:cs typeface="Futura Hv"/>
              </a:rPr>
              <a:t>FlexManagement</a:t>
            </a:r>
            <a:endParaRPr lang="en-US" b="1" dirty="0" smtClean="0">
              <a:solidFill>
                <a:schemeClr val="bg1"/>
              </a:solidFill>
              <a:cs typeface="Futura Hv"/>
            </a:endParaRPr>
          </a:p>
        </p:txBody>
      </p:sp>
      <p:sp>
        <p:nvSpPr>
          <p:cNvPr id="27" name="TextBox 26"/>
          <p:cNvSpPr txBox="1"/>
          <p:nvPr/>
        </p:nvSpPr>
        <p:spPr>
          <a:xfrm>
            <a:off x="4026468" y="3577207"/>
            <a:ext cx="2040046" cy="276999"/>
          </a:xfrm>
          <a:prstGeom prst="rect">
            <a:avLst/>
          </a:prstGeom>
          <a:noFill/>
        </p:spPr>
        <p:txBody>
          <a:bodyPr wrap="none" rtlCol="0">
            <a:spAutoFit/>
          </a:bodyPr>
          <a:lstStyle/>
          <a:p>
            <a:pPr algn="ctr" fontAlgn="base">
              <a:spcBef>
                <a:spcPct val="0"/>
              </a:spcBef>
              <a:spcAft>
                <a:spcPct val="0"/>
              </a:spcAft>
            </a:pPr>
            <a:r>
              <a:rPr lang="en-US" sz="1200" b="1" dirty="0" smtClean="0">
                <a:solidFill>
                  <a:prstClr val="white"/>
                </a:solidFill>
                <a:cs typeface="Futura Hv"/>
              </a:rPr>
              <a:t>FlexNetwork Architecture</a:t>
            </a:r>
            <a:endParaRPr lang="en-US" b="1" dirty="0" smtClean="0">
              <a:solidFill>
                <a:prstClr val="white"/>
              </a:solidFill>
              <a:cs typeface="Futura Hv"/>
            </a:endParaRPr>
          </a:p>
        </p:txBody>
      </p:sp>
      <p:sp>
        <p:nvSpPr>
          <p:cNvPr id="56" name="Rectangle 55"/>
          <p:cNvSpPr/>
          <p:nvPr/>
        </p:nvSpPr>
        <p:spPr>
          <a:xfrm>
            <a:off x="4173807" y="1057303"/>
            <a:ext cx="1547478" cy="1312160"/>
          </a:xfrm>
          <a:prstGeom prst="rect">
            <a:avLst/>
          </a:prstGeom>
          <a:gradFill flip="none" rotWithShape="1">
            <a:gsLst>
              <a:gs pos="0">
                <a:schemeClr val="accent1">
                  <a:alpha val="62000"/>
                </a:schemeClr>
              </a:gs>
              <a:gs pos="50000">
                <a:schemeClr val="accent1">
                  <a:alpha val="84000"/>
                </a:schemeClr>
              </a:gs>
              <a:gs pos="100000">
                <a:schemeClr val="accent1">
                  <a:shade val="100000"/>
                  <a:satMod val="115000"/>
                </a:schemeClr>
              </a:gs>
            </a:gsLst>
            <a:lin ang="16200000" scaled="1"/>
            <a:tileRect/>
          </a:gradFill>
          <a:ln w="635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1600" dirty="0" smtClean="0">
              <a:solidFill>
                <a:prstClr val="white"/>
              </a:solidFill>
            </a:endParaRPr>
          </a:p>
        </p:txBody>
      </p:sp>
      <p:sp>
        <p:nvSpPr>
          <p:cNvPr id="52" name="Rectangle 51"/>
          <p:cNvSpPr/>
          <p:nvPr/>
        </p:nvSpPr>
        <p:spPr>
          <a:xfrm>
            <a:off x="2399252" y="1057303"/>
            <a:ext cx="1547478" cy="1312160"/>
          </a:xfrm>
          <a:prstGeom prst="rect">
            <a:avLst/>
          </a:prstGeom>
          <a:gradFill flip="none" rotWithShape="1">
            <a:gsLst>
              <a:gs pos="0">
                <a:schemeClr val="accent1">
                  <a:alpha val="62000"/>
                </a:schemeClr>
              </a:gs>
              <a:gs pos="50000">
                <a:schemeClr val="accent1">
                  <a:alpha val="84000"/>
                </a:schemeClr>
              </a:gs>
              <a:gs pos="100000">
                <a:schemeClr val="accent1">
                  <a:shade val="100000"/>
                  <a:satMod val="115000"/>
                </a:schemeClr>
              </a:gs>
            </a:gsLst>
            <a:lin ang="16200000" scaled="1"/>
            <a:tileRect/>
          </a:gradFill>
          <a:ln w="635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1600" dirty="0" smtClean="0">
              <a:solidFill>
                <a:prstClr val="white"/>
              </a:solidFill>
            </a:endParaRPr>
          </a:p>
        </p:txBody>
      </p:sp>
      <p:sp>
        <p:nvSpPr>
          <p:cNvPr id="57" name="Rectangle 56"/>
          <p:cNvSpPr/>
          <p:nvPr/>
        </p:nvSpPr>
        <p:spPr>
          <a:xfrm>
            <a:off x="5948361" y="1057303"/>
            <a:ext cx="1547478" cy="1312160"/>
          </a:xfrm>
          <a:prstGeom prst="rect">
            <a:avLst/>
          </a:prstGeom>
          <a:gradFill flip="none" rotWithShape="1">
            <a:gsLst>
              <a:gs pos="0">
                <a:schemeClr val="accent1">
                  <a:alpha val="62000"/>
                </a:schemeClr>
              </a:gs>
              <a:gs pos="50000">
                <a:schemeClr val="accent1">
                  <a:alpha val="84000"/>
                </a:schemeClr>
              </a:gs>
              <a:gs pos="100000">
                <a:schemeClr val="accent1">
                  <a:shade val="100000"/>
                  <a:satMod val="115000"/>
                </a:schemeClr>
              </a:gs>
            </a:gsLst>
            <a:lin ang="16200000" scaled="1"/>
            <a:tileRect/>
          </a:gradFill>
          <a:ln w="635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1600" dirty="0" smtClean="0">
              <a:solidFill>
                <a:prstClr val="white"/>
              </a:solidFill>
            </a:endParaRPr>
          </a:p>
        </p:txBody>
      </p:sp>
      <p:sp>
        <p:nvSpPr>
          <p:cNvPr id="51" name="Rectangle 50"/>
          <p:cNvSpPr/>
          <p:nvPr/>
        </p:nvSpPr>
        <p:spPr>
          <a:xfrm>
            <a:off x="607876" y="2276937"/>
            <a:ext cx="1706230" cy="1278515"/>
          </a:xfrm>
          <a:prstGeom prst="rect">
            <a:avLst/>
          </a:prstGeom>
          <a:solidFill>
            <a:schemeClr val="accent1"/>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fontAlgn="base">
              <a:lnSpc>
                <a:spcPct val="85000"/>
              </a:lnSpc>
              <a:spcBef>
                <a:spcPct val="0"/>
              </a:spcBef>
              <a:spcAft>
                <a:spcPct val="0"/>
              </a:spcAft>
            </a:pPr>
            <a:endParaRPr lang="en-US" sz="2000" dirty="0" smtClean="0">
              <a:solidFill>
                <a:prstClr val="white"/>
              </a:solidFill>
            </a:endParaRPr>
          </a:p>
        </p:txBody>
      </p:sp>
      <p:sp>
        <p:nvSpPr>
          <p:cNvPr id="35" name="TextBox 34"/>
          <p:cNvSpPr txBox="1"/>
          <p:nvPr/>
        </p:nvSpPr>
        <p:spPr>
          <a:xfrm>
            <a:off x="718158" y="2525088"/>
            <a:ext cx="1547612" cy="961802"/>
          </a:xfrm>
          <a:prstGeom prst="rect">
            <a:avLst/>
          </a:prstGeom>
          <a:noFill/>
        </p:spPr>
        <p:txBody>
          <a:bodyPr wrap="square" lIns="0" tIns="0" rIns="0" bIns="0" rtlCol="0">
            <a:spAutoFit/>
          </a:bodyPr>
          <a:lstStyle/>
          <a:p>
            <a:pPr fontAlgn="base">
              <a:spcBef>
                <a:spcPct val="0"/>
              </a:spcBef>
              <a:spcAft>
                <a:spcPts val="600"/>
              </a:spcAft>
            </a:pPr>
            <a:r>
              <a:rPr lang="en-US" sz="1400" b="1" dirty="0" smtClean="0">
                <a:solidFill>
                  <a:schemeClr val="bg1"/>
                </a:solidFill>
                <a:latin typeface="+mj-lt"/>
              </a:rPr>
              <a:t>FlexManagement</a:t>
            </a:r>
            <a:r>
              <a:rPr lang="en-US" sz="1300" dirty="0" smtClean="0">
                <a:solidFill>
                  <a:srgbClr val="FFFFFF"/>
                </a:solidFill>
                <a:latin typeface="Futura Hv"/>
                <a:cs typeface="Futura Hv"/>
              </a:rPr>
              <a:t> </a:t>
            </a:r>
          </a:p>
          <a:p>
            <a:pPr fontAlgn="base">
              <a:spcBef>
                <a:spcPct val="0"/>
              </a:spcBef>
              <a:spcAft>
                <a:spcPct val="0"/>
              </a:spcAft>
            </a:pPr>
            <a:r>
              <a:rPr lang="en-US" sz="1050" dirty="0" smtClean="0">
                <a:solidFill>
                  <a:srgbClr val="FFFFFF"/>
                </a:solidFill>
                <a:cs typeface="Futura Hv"/>
              </a:rPr>
              <a:t>Converges Network </a:t>
            </a:r>
          </a:p>
          <a:p>
            <a:pPr fontAlgn="base">
              <a:spcBef>
                <a:spcPct val="0"/>
              </a:spcBef>
              <a:spcAft>
                <a:spcPct val="0"/>
              </a:spcAft>
            </a:pPr>
            <a:r>
              <a:rPr lang="en-US" sz="1050" dirty="0" smtClean="0">
                <a:solidFill>
                  <a:srgbClr val="FFFFFF"/>
                </a:solidFill>
                <a:cs typeface="Futura Hv"/>
              </a:rPr>
              <a:t>Management &amp;  </a:t>
            </a:r>
          </a:p>
          <a:p>
            <a:pPr fontAlgn="base">
              <a:spcBef>
                <a:spcPct val="0"/>
              </a:spcBef>
              <a:spcAft>
                <a:spcPct val="0"/>
              </a:spcAft>
            </a:pPr>
            <a:r>
              <a:rPr lang="en-US" sz="1050" dirty="0" smtClean="0">
                <a:solidFill>
                  <a:srgbClr val="FFFFFF"/>
                </a:solidFill>
                <a:cs typeface="Futura Hv"/>
              </a:rPr>
              <a:t>Orchestration</a:t>
            </a:r>
          </a:p>
          <a:p>
            <a:pPr fontAlgn="base">
              <a:spcBef>
                <a:spcPct val="0"/>
              </a:spcBef>
              <a:spcAft>
                <a:spcPct val="0"/>
              </a:spcAft>
            </a:pPr>
            <a:endParaRPr lang="en-US" sz="1200" dirty="0" smtClean="0">
              <a:solidFill>
                <a:srgbClr val="FFFFFF"/>
              </a:solidFill>
              <a:latin typeface="Futura Hv"/>
              <a:cs typeface="Futura Hv"/>
            </a:endParaRPr>
          </a:p>
        </p:txBody>
      </p:sp>
      <p:graphicFrame>
        <p:nvGraphicFramePr>
          <p:cNvPr id="36" name="Table 35"/>
          <p:cNvGraphicFramePr>
            <a:graphicFrameLocks noGrp="1"/>
          </p:cNvGraphicFramePr>
          <p:nvPr>
            <p:extLst>
              <p:ext uri="{D42A27DB-BD31-4B8C-83A1-F6EECF244321}">
                <p14:modId xmlns:p14="http://schemas.microsoft.com/office/powerpoint/2010/main" val="2354915305"/>
              </p:ext>
            </p:extLst>
          </p:nvPr>
        </p:nvGraphicFramePr>
        <p:xfrm>
          <a:off x="2146944" y="1070307"/>
          <a:ext cx="5592789" cy="1190669"/>
        </p:xfrm>
        <a:graphic>
          <a:graphicData uri="http://schemas.openxmlformats.org/drawingml/2006/table">
            <a:tbl>
              <a:tblPr firstRow="1">
                <a:tableStyleId>{5C22544A-7EE6-4342-B048-85BDC9FD1C3A}</a:tableStyleId>
              </a:tblPr>
              <a:tblGrid>
                <a:gridCol w="1864263"/>
                <a:gridCol w="1864263"/>
                <a:gridCol w="1864263"/>
              </a:tblGrid>
              <a:tr h="321989">
                <a:tc>
                  <a:txBody>
                    <a:bodyPr/>
                    <a:lstStyle/>
                    <a:p>
                      <a:pPr algn="ctr"/>
                      <a:r>
                        <a:rPr lang="en-US" sz="1400" kern="1200" dirty="0" smtClean="0">
                          <a:solidFill>
                            <a:schemeClr val="bg1"/>
                          </a:solidFill>
                          <a:latin typeface="+mj-lt"/>
                          <a:ea typeface="+mn-ea"/>
                          <a:cs typeface="+mn-cs"/>
                        </a:rPr>
                        <a:t>FlexFabri</a:t>
                      </a:r>
                      <a:r>
                        <a:rPr lang="en-US" sz="1400" b="1" kern="1200" dirty="0" smtClean="0">
                          <a:solidFill>
                            <a:schemeClr val="bg1"/>
                          </a:solidFill>
                          <a:latin typeface="+mj-lt"/>
                          <a:ea typeface="+mn-ea"/>
                          <a:cs typeface="+mn-cs"/>
                        </a:rPr>
                        <a:t>c</a:t>
                      </a:r>
                      <a:endParaRPr lang="en-US" sz="1400" b="1" kern="1200" dirty="0">
                        <a:solidFill>
                          <a:schemeClr val="bg1"/>
                        </a:solidFill>
                        <a:latin typeface="+mj-lt"/>
                        <a:ea typeface="+mn-ea"/>
                        <a:cs typeface="+mn-cs"/>
                      </a:endParaRPr>
                    </a:p>
                  </a:txBody>
                  <a:tcPr marL="274320" marT="34290" marB="34290"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kern="1200" dirty="0" smtClean="0">
                          <a:solidFill>
                            <a:schemeClr val="bg1"/>
                          </a:solidFill>
                          <a:latin typeface="+mj-lt"/>
                          <a:ea typeface="+mn-ea"/>
                          <a:cs typeface="+mn-cs"/>
                        </a:rPr>
                        <a:t>FlexCampus</a:t>
                      </a:r>
                      <a:endParaRPr lang="en-US" sz="1400" b="1" kern="1200" dirty="0">
                        <a:solidFill>
                          <a:schemeClr val="bg1"/>
                        </a:solidFill>
                        <a:latin typeface="+mj-lt"/>
                        <a:ea typeface="+mn-ea"/>
                        <a:cs typeface="+mn-cs"/>
                      </a:endParaRPr>
                    </a:p>
                  </a:txBody>
                  <a:tcPr marL="182880" marR="182880" marT="34290" marB="34290"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kern="1200" dirty="0" smtClean="0">
                          <a:solidFill>
                            <a:schemeClr val="bg1"/>
                          </a:solidFill>
                          <a:latin typeface="+mj-lt"/>
                          <a:ea typeface="+mn-ea"/>
                          <a:cs typeface="+mn-cs"/>
                        </a:rPr>
                        <a:t>FlexBranch</a:t>
                      </a:r>
                      <a:endParaRPr lang="en-US" sz="1400" b="1" kern="1200" dirty="0">
                        <a:solidFill>
                          <a:schemeClr val="bg1"/>
                        </a:solidFill>
                        <a:latin typeface="+mj-lt"/>
                        <a:ea typeface="+mn-ea"/>
                        <a:cs typeface="+mn-cs"/>
                      </a:endParaRPr>
                    </a:p>
                  </a:txBody>
                  <a:tcPr marR="274320" marT="34290" marB="34290" anchor="ctr">
                    <a:lnL w="12700" cmpd="sng">
                      <a:noFill/>
                    </a:lnL>
                    <a:lnR w="12700" cmpd="sng">
                      <a:noFill/>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11730">
                <a:tc>
                  <a:txBody>
                    <a:bodyPr/>
                    <a:lstStyle/>
                    <a:p>
                      <a:pPr algn="ctr">
                        <a:lnSpc>
                          <a:spcPct val="100000"/>
                        </a:lnSpc>
                      </a:pPr>
                      <a:r>
                        <a:rPr lang="en-US" sz="1050" dirty="0" smtClean="0">
                          <a:solidFill>
                            <a:schemeClr val="bg1"/>
                          </a:solidFill>
                          <a:latin typeface="+mj-lt"/>
                        </a:rPr>
                        <a:t>Converges and secures data</a:t>
                      </a:r>
                      <a:r>
                        <a:rPr lang="en-US" sz="1050" baseline="0" dirty="0" smtClean="0">
                          <a:solidFill>
                            <a:schemeClr val="bg1"/>
                          </a:solidFill>
                          <a:latin typeface="+mj-lt"/>
                        </a:rPr>
                        <a:t> center network, compute, and storage in the physical and virtual worlds</a:t>
                      </a:r>
                      <a:endParaRPr lang="en-US" sz="1050" dirty="0">
                        <a:solidFill>
                          <a:schemeClr val="bg1"/>
                        </a:solidFill>
                        <a:latin typeface="+mj-lt"/>
                      </a:endParaRPr>
                    </a:p>
                  </a:txBody>
                  <a:tcPr marL="27432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00000"/>
                        </a:lnSpc>
                      </a:pPr>
                      <a:r>
                        <a:rPr lang="en-US" sz="1050" kern="1200" dirty="0" smtClean="0">
                          <a:solidFill>
                            <a:schemeClr val="bg1"/>
                          </a:solidFill>
                          <a:latin typeface="+mj-lt"/>
                          <a:ea typeface="+mn-ea"/>
                          <a:cs typeface="+mn-cs"/>
                        </a:rPr>
                        <a:t>Converges wired and wireless networks to deliver secure identity-based access</a:t>
                      </a:r>
                      <a:endParaRPr lang="en-US" sz="1050" kern="1200" dirty="0">
                        <a:solidFill>
                          <a:schemeClr val="bg1"/>
                        </a:solidFill>
                        <a:latin typeface="+mj-lt"/>
                        <a:ea typeface="+mn-ea"/>
                        <a:cs typeface="+mn-cs"/>
                      </a:endParaRPr>
                    </a:p>
                  </a:txBody>
                  <a:tcPr marL="182880" marR="1828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00000"/>
                        </a:lnSpc>
                      </a:pPr>
                      <a:r>
                        <a:rPr lang="en-US" sz="1050" kern="1200" dirty="0" smtClean="0">
                          <a:solidFill>
                            <a:schemeClr val="bg1"/>
                          </a:solidFill>
                          <a:latin typeface="+mj-lt"/>
                          <a:ea typeface="+mn-ea"/>
                          <a:cs typeface="+mn-cs"/>
                        </a:rPr>
                        <a:t>Converges network functionality, security and services for simplicity</a:t>
                      </a:r>
                      <a:endParaRPr lang="en-US" sz="1050" kern="1200" dirty="0">
                        <a:solidFill>
                          <a:schemeClr val="bg1"/>
                        </a:solidFill>
                        <a:latin typeface="+mj-lt"/>
                        <a:ea typeface="+mn-ea"/>
                        <a:cs typeface="+mn-cs"/>
                      </a:endParaRPr>
                    </a:p>
                  </a:txBody>
                  <a:tcPr marR="27432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39766725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p:cNvSpPr>
          <p:nvPr/>
        </p:nvSpPr>
        <p:spPr>
          <a:xfrm>
            <a:off x="2152481" y="2038014"/>
            <a:ext cx="4539632" cy="1036959"/>
          </a:xfrm>
          <a:prstGeom prst="rect">
            <a:avLst/>
          </a:prstGeom>
          <a:solidFill>
            <a:schemeClr val="bg1"/>
          </a:solidFill>
        </p:spPr>
        <p:txBody>
          <a:bodyPr vert="horz" lIns="91440" tIns="45720" rIns="91440" bIns="45720" rtlCol="0" anchor="ctr">
            <a:normAutofit/>
          </a:bodyPr>
          <a:lstStyle/>
          <a:p>
            <a:pPr marL="0" marR="0" lvl="0" indent="0" algn="ctr" defTabSz="914400" rtl="0" eaLnBrk="1" fontAlgn="auto" latinLnBrk="0" hangingPunct="1">
              <a:lnSpc>
                <a:spcPct val="105000"/>
              </a:lnSpc>
              <a:spcBef>
                <a:spcPts val="600"/>
              </a:spcBef>
              <a:spcAft>
                <a:spcPts val="0"/>
              </a:spcAft>
              <a:buClrTx/>
              <a:buSzTx/>
              <a:buFontTx/>
              <a:buNone/>
              <a:tabLst/>
              <a:defRPr/>
            </a:pPr>
            <a:r>
              <a:rPr kumimoji="0" lang="en-US" sz="1600" b="0" i="0" u="none" strike="noStrike" kern="1200" cap="none" spc="0" normalizeH="0" baseline="0" noProof="0" dirty="0" smtClean="0">
                <a:ln>
                  <a:noFill/>
                </a:ln>
                <a:solidFill>
                  <a:schemeClr val="accent4"/>
                </a:solidFill>
                <a:effectLst/>
                <a:uLnTx/>
                <a:uFillTx/>
                <a:ea typeface="+mj-ea"/>
                <a:cs typeface="+mj-cs"/>
              </a:rPr>
              <a:t>For more information about the benefits</a:t>
            </a:r>
            <a:br>
              <a:rPr kumimoji="0" lang="en-US" sz="1600" b="0" i="0" u="none" strike="noStrike" kern="1200" cap="none" spc="0" normalizeH="0" baseline="0" noProof="0" dirty="0" smtClean="0">
                <a:ln>
                  <a:noFill/>
                </a:ln>
                <a:solidFill>
                  <a:schemeClr val="accent4"/>
                </a:solidFill>
                <a:effectLst/>
                <a:uLnTx/>
                <a:uFillTx/>
                <a:ea typeface="+mj-ea"/>
                <a:cs typeface="+mj-cs"/>
              </a:rPr>
            </a:br>
            <a:r>
              <a:rPr kumimoji="0" lang="en-US" sz="1600" b="0" i="0" u="none" strike="noStrike" kern="1200" cap="none" spc="0" normalizeH="0" baseline="0" noProof="0" dirty="0" smtClean="0">
                <a:ln>
                  <a:noFill/>
                </a:ln>
                <a:solidFill>
                  <a:schemeClr val="accent4"/>
                </a:solidFill>
                <a:effectLst/>
                <a:uLnTx/>
                <a:uFillTx/>
                <a:ea typeface="+mj-ea"/>
                <a:cs typeface="+mj-cs"/>
              </a:rPr>
              <a:t>of the FlexNetwork Architecture, </a:t>
            </a:r>
            <a:br>
              <a:rPr kumimoji="0" lang="en-US" sz="1600" b="0" i="0" u="none" strike="noStrike" kern="1200" cap="none" spc="0" normalizeH="0" baseline="0" noProof="0" dirty="0" smtClean="0">
                <a:ln>
                  <a:noFill/>
                </a:ln>
                <a:solidFill>
                  <a:schemeClr val="accent4"/>
                </a:solidFill>
                <a:effectLst/>
                <a:uLnTx/>
                <a:uFillTx/>
                <a:ea typeface="+mj-ea"/>
                <a:cs typeface="+mj-cs"/>
              </a:rPr>
            </a:br>
            <a:r>
              <a:rPr kumimoji="0" lang="en-US" sz="1600" b="0" i="0" u="none" strike="noStrike" kern="1200" cap="none" spc="0" normalizeH="0" baseline="0" noProof="0" dirty="0" smtClean="0">
                <a:ln>
                  <a:noFill/>
                </a:ln>
                <a:solidFill>
                  <a:schemeClr val="accent4"/>
                </a:solidFill>
                <a:effectLst/>
                <a:uLnTx/>
                <a:uFillTx/>
                <a:ea typeface="+mj-ea"/>
                <a:cs typeface="+mj-cs"/>
              </a:rPr>
              <a:t>visit </a:t>
            </a:r>
            <a:r>
              <a:rPr kumimoji="0" lang="en-US" sz="1600" b="0" i="0" u="none" strike="noStrike" kern="1200" cap="none" spc="0" normalizeH="0" baseline="0" noProof="0" dirty="0" smtClean="0">
                <a:ln>
                  <a:noFill/>
                </a:ln>
                <a:solidFill>
                  <a:schemeClr val="bg1"/>
                </a:solidFill>
                <a:effectLst/>
                <a:uLnTx/>
                <a:uFillTx/>
                <a:ea typeface="+mj-ea"/>
                <a:cs typeface="+mj-cs"/>
                <a:hlinkClick r:id="rId3"/>
              </a:rPr>
              <a:t>www.hp.com/networking</a:t>
            </a:r>
            <a:endParaRPr kumimoji="0" lang="en-US" sz="1600" b="0" i="0" u="none" strike="noStrike" kern="1200" cap="none" spc="0" normalizeH="0" baseline="0" noProof="0" dirty="0" smtClean="0">
              <a:ln>
                <a:noFill/>
              </a:ln>
              <a:solidFill>
                <a:schemeClr val="bg1"/>
              </a:solidFill>
              <a:effectLst/>
              <a:uLnTx/>
              <a:uFillTx/>
              <a:ea typeface="+mj-ea"/>
              <a:cs typeface="+mj-cs"/>
            </a:endParaRPr>
          </a:p>
        </p:txBody>
      </p:sp>
    </p:spTree>
    <p:extLst>
      <p:ext uri="{BB962C8B-B14F-4D97-AF65-F5344CB8AC3E}">
        <p14:creationId xmlns:p14="http://schemas.microsoft.com/office/powerpoint/2010/main" val="23826346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895399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32"/>
          <p:cNvSpPr>
            <a:spLocks noGrp="1"/>
          </p:cNvSpPr>
          <p:nvPr>
            <p:ph type="subTitle" idx="1"/>
          </p:nvPr>
        </p:nvSpPr>
        <p:spPr/>
        <p:txBody>
          <a:bodyPr/>
          <a:lstStyle/>
          <a:p>
            <a:r>
              <a:rPr lang="en-US" dirty="0">
                <a:latin typeface="+mn-lt"/>
              </a:rPr>
              <a:t>A comprehensive solution </a:t>
            </a:r>
            <a:r>
              <a:rPr lang="en-US" dirty="0" smtClean="0">
                <a:latin typeface="+mn-lt"/>
              </a:rPr>
              <a:t>only </a:t>
            </a:r>
            <a:r>
              <a:rPr lang="en-US" dirty="0">
                <a:latin typeface="+mn-lt"/>
              </a:rPr>
              <a:t>from HP</a:t>
            </a:r>
          </a:p>
          <a:p>
            <a:endParaRPr lang="en-US" dirty="0">
              <a:latin typeface="+mn-lt"/>
            </a:endParaRPr>
          </a:p>
        </p:txBody>
      </p:sp>
      <p:sp>
        <p:nvSpPr>
          <p:cNvPr id="238593" name="Rectangle 2"/>
          <p:cNvSpPr>
            <a:spLocks noGrp="1" noChangeArrowheads="1"/>
          </p:cNvSpPr>
          <p:nvPr>
            <p:ph type="title"/>
          </p:nvPr>
        </p:nvSpPr>
        <p:spPr/>
        <p:txBody>
          <a:bodyPr/>
          <a:lstStyle/>
          <a:p>
            <a:r>
              <a:rPr lang="en-US" dirty="0" smtClean="0">
                <a:latin typeface="+mj-lt"/>
              </a:rPr>
              <a:t>Best-in-class networking in a converged infrastructure</a:t>
            </a:r>
          </a:p>
        </p:txBody>
      </p:sp>
      <p:grpSp>
        <p:nvGrpSpPr>
          <p:cNvPr id="2" name="Group 35"/>
          <p:cNvGrpSpPr/>
          <p:nvPr/>
        </p:nvGrpSpPr>
        <p:grpSpPr>
          <a:xfrm>
            <a:off x="2182015" y="1047751"/>
            <a:ext cx="5158642" cy="3786404"/>
            <a:chOff x="2213813" y="1222733"/>
            <a:chExt cx="4920243" cy="3611421"/>
          </a:xfrm>
        </p:grpSpPr>
        <p:sp>
          <p:nvSpPr>
            <p:cNvPr id="40" name="Oval 39"/>
            <p:cNvSpPr/>
            <p:nvPr/>
          </p:nvSpPr>
          <p:spPr bwMode="auto">
            <a:xfrm>
              <a:off x="3981373" y="2151749"/>
              <a:ext cx="1185775" cy="1185773"/>
            </a:xfrm>
            <a:prstGeom prst="ellipse">
              <a:avLst/>
            </a:prstGeom>
            <a:gradFill flip="none" rotWithShape="1">
              <a:gsLst>
                <a:gs pos="0">
                  <a:schemeClr val="bg1">
                    <a:alpha val="0"/>
                  </a:schemeClr>
                </a:gs>
                <a:gs pos="100000">
                  <a:schemeClr val="bg1">
                    <a:alpha val="78000"/>
                  </a:schemeClr>
                </a:gs>
              </a:gsLst>
              <a:path path="circle">
                <a:fillToRect l="50000" t="50000" r="50000" b="50000"/>
              </a:path>
              <a:tileRect/>
            </a:gradFill>
            <a:ln w="19050" cap="flat" cmpd="sng" algn="ctr">
              <a:noFill/>
              <a:prstDash val="solid"/>
              <a:round/>
              <a:headEnd type="none" w="med" len="med"/>
              <a:tailEnd type="none" w="med" len="med"/>
            </a:ln>
            <a:effectLst/>
          </p:spPr>
          <p:txBody>
            <a:bodyPr wrap="none"/>
            <a:lstStyle/>
            <a:p>
              <a:pPr>
                <a:defRPr/>
              </a:pPr>
              <a:endParaRPr lang="en-IE" sz="1000" dirty="0">
                <a:solidFill>
                  <a:prstClr val="white"/>
                </a:solidFill>
                <a:cs typeface="Arial" pitchFamily="34" charset="0"/>
              </a:endParaRPr>
            </a:p>
          </p:txBody>
        </p:sp>
        <p:grpSp>
          <p:nvGrpSpPr>
            <p:cNvPr id="3" name="Group 32"/>
            <p:cNvGrpSpPr>
              <a:grpSpLocks/>
            </p:cNvGrpSpPr>
            <p:nvPr/>
          </p:nvGrpSpPr>
          <p:grpSpPr bwMode="auto">
            <a:xfrm>
              <a:off x="2213813" y="2566660"/>
              <a:ext cx="1825508" cy="1454677"/>
              <a:chOff x="1232384" y="3349167"/>
              <a:chExt cx="2570084" cy="2048928"/>
            </a:xfrm>
          </p:grpSpPr>
          <p:sp>
            <p:nvSpPr>
              <p:cNvPr id="45" name="Oval 44"/>
              <p:cNvSpPr>
                <a:spLocks noChangeArrowheads="1"/>
              </p:cNvSpPr>
              <p:nvPr/>
            </p:nvSpPr>
            <p:spPr bwMode="auto">
              <a:xfrm>
                <a:off x="1376363" y="4097344"/>
                <a:ext cx="1651276" cy="546439"/>
              </a:xfrm>
              <a:prstGeom prst="ellipse">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6200000" scaled="1"/>
                <a:tileRect/>
              </a:gradFill>
              <a:ln w="6350">
                <a:solidFill>
                  <a:srgbClr val="39B5FF">
                    <a:alpha val="50195"/>
                  </a:srgbClr>
                </a:solidFill>
                <a:round/>
                <a:headEnd/>
                <a:tailEnd/>
              </a:ln>
              <a:effectLst/>
            </p:spPr>
            <p:txBody>
              <a:bodyPr anchor="ctr"/>
              <a:lstStyle/>
              <a:p>
                <a:pPr algn="ctr">
                  <a:defRPr/>
                </a:pPr>
                <a:endParaRPr lang="en-US" sz="1200" dirty="0">
                  <a:solidFill>
                    <a:prstClr val="white"/>
                  </a:solidFill>
                  <a:cs typeface="Arial" pitchFamily="34" charset="0"/>
                </a:endParaRPr>
              </a:p>
            </p:txBody>
          </p:sp>
          <p:pic>
            <p:nvPicPr>
              <p:cNvPr id="47" name="Picture 34" descr="hp_arrow_2a.png"/>
              <p:cNvPicPr>
                <a:picLocks noChangeAspect="1"/>
              </p:cNvPicPr>
              <p:nvPr/>
            </p:nvPicPr>
            <p:blipFill>
              <a:blip r:embed="rId3" cstate="print"/>
              <a:srcRect/>
              <a:stretch>
                <a:fillRect/>
              </a:stretch>
            </p:blipFill>
            <p:spPr bwMode="auto">
              <a:xfrm>
                <a:off x="2558881" y="3921971"/>
                <a:ext cx="1243587" cy="545593"/>
              </a:xfrm>
              <a:prstGeom prst="rect">
                <a:avLst/>
              </a:prstGeom>
              <a:noFill/>
              <a:ln w="9525">
                <a:noFill/>
                <a:miter lim="800000"/>
                <a:headEnd/>
                <a:tailEnd/>
              </a:ln>
            </p:spPr>
          </p:pic>
          <p:sp>
            <p:nvSpPr>
              <p:cNvPr id="50" name="TextBox 23"/>
              <p:cNvSpPr txBox="1">
                <a:spLocks noChangeArrowheads="1"/>
              </p:cNvSpPr>
              <p:nvPr/>
            </p:nvSpPr>
            <p:spPr bwMode="auto">
              <a:xfrm>
                <a:off x="1232384" y="4708909"/>
                <a:ext cx="1752386" cy="689186"/>
              </a:xfrm>
              <a:prstGeom prst="rect">
                <a:avLst/>
              </a:prstGeom>
              <a:noFill/>
              <a:ln w="9525">
                <a:noFill/>
                <a:miter lim="800000"/>
                <a:headEnd/>
                <a:tailEnd/>
              </a:ln>
            </p:spPr>
            <p:txBody>
              <a:bodyPr wrap="square">
                <a:spAutoFit/>
              </a:bodyPr>
              <a:lstStyle/>
              <a:p>
                <a:pPr algn="ctr" fontAlgn="base">
                  <a:lnSpc>
                    <a:spcPts val="1600"/>
                  </a:lnSpc>
                  <a:spcBef>
                    <a:spcPct val="0"/>
                  </a:spcBef>
                  <a:spcAft>
                    <a:spcPct val="0"/>
                  </a:spcAft>
                </a:pPr>
                <a:r>
                  <a:rPr lang="en-US" sz="1200" dirty="0">
                    <a:cs typeface="Arial" charset="0"/>
                  </a:rPr>
                  <a:t>Power </a:t>
                </a:r>
                <a:r>
                  <a:rPr lang="en-US" sz="1200" dirty="0" smtClean="0">
                    <a:cs typeface="Arial" charset="0"/>
                  </a:rPr>
                  <a:t>and cooling</a:t>
                </a:r>
                <a:endParaRPr lang="en-US" sz="1200" dirty="0">
                  <a:cs typeface="Arial" charset="0"/>
                </a:endParaRPr>
              </a:p>
            </p:txBody>
          </p:sp>
          <p:pic>
            <p:nvPicPr>
              <p:cNvPr id="51" name="Picture 50" descr="power.png"/>
              <p:cNvPicPr>
                <a:picLocks noChangeAspect="1"/>
              </p:cNvPicPr>
              <p:nvPr/>
            </p:nvPicPr>
            <p:blipFill>
              <a:blip r:embed="rId4" cstate="print"/>
              <a:srcRect/>
              <a:stretch>
                <a:fillRect/>
              </a:stretch>
            </p:blipFill>
            <p:spPr bwMode="auto">
              <a:xfrm>
                <a:off x="1578009" y="3349167"/>
                <a:ext cx="1228930" cy="1332740"/>
              </a:xfrm>
              <a:prstGeom prst="rect">
                <a:avLst/>
              </a:prstGeom>
              <a:noFill/>
              <a:ln w="9525">
                <a:noFill/>
                <a:miter lim="800000"/>
                <a:headEnd/>
                <a:tailEnd/>
              </a:ln>
              <a:effectLst>
                <a:outerShdw dist="25400" dir="5400000" algn="tl" rotWithShape="0">
                  <a:srgbClr val="0D0D0D">
                    <a:alpha val="42998"/>
                  </a:srgbClr>
                </a:outerShdw>
              </a:effectLst>
            </p:spPr>
          </p:pic>
        </p:grpSp>
        <p:grpSp>
          <p:nvGrpSpPr>
            <p:cNvPr id="4" name="Group 39"/>
            <p:cNvGrpSpPr>
              <a:grpSpLocks/>
            </p:cNvGrpSpPr>
            <p:nvPr/>
          </p:nvGrpSpPr>
          <p:grpSpPr bwMode="auto">
            <a:xfrm>
              <a:off x="3659639" y="3294822"/>
              <a:ext cx="1842785" cy="1539332"/>
              <a:chOff x="3284538" y="4382568"/>
              <a:chExt cx="2593975" cy="2167174"/>
            </a:xfrm>
          </p:grpSpPr>
          <p:sp>
            <p:nvSpPr>
              <p:cNvPr id="55" name="TextBox 23"/>
              <p:cNvSpPr txBox="1">
                <a:spLocks noChangeArrowheads="1"/>
              </p:cNvSpPr>
              <p:nvPr/>
            </p:nvSpPr>
            <p:spPr bwMode="auto">
              <a:xfrm>
                <a:off x="3284538" y="6149743"/>
                <a:ext cx="2593975" cy="399999"/>
              </a:xfrm>
              <a:prstGeom prst="rect">
                <a:avLst/>
              </a:prstGeom>
              <a:noFill/>
              <a:ln w="9525">
                <a:noFill/>
                <a:miter lim="800000"/>
                <a:headEnd/>
                <a:tailEnd/>
              </a:ln>
            </p:spPr>
            <p:txBody>
              <a:bodyPr>
                <a:spAutoFit/>
              </a:bodyPr>
              <a:lstStyle/>
              <a:p>
                <a:pPr algn="ctr" fontAlgn="base">
                  <a:lnSpc>
                    <a:spcPts val="1600"/>
                  </a:lnSpc>
                  <a:spcBef>
                    <a:spcPct val="0"/>
                  </a:spcBef>
                  <a:spcAft>
                    <a:spcPct val="0"/>
                  </a:spcAft>
                </a:pPr>
                <a:r>
                  <a:rPr lang="en-US" sz="1200" dirty="0">
                    <a:cs typeface="Arial" charset="0"/>
                  </a:rPr>
                  <a:t>Management </a:t>
                </a:r>
                <a:r>
                  <a:rPr lang="en-US" sz="1200" dirty="0" smtClean="0">
                    <a:cs typeface="Arial" charset="0"/>
                  </a:rPr>
                  <a:t>software</a:t>
                </a:r>
                <a:endParaRPr lang="en-US" sz="1200" dirty="0">
                  <a:cs typeface="Arial" charset="0"/>
                </a:endParaRPr>
              </a:p>
            </p:txBody>
          </p:sp>
          <p:sp>
            <p:nvSpPr>
              <p:cNvPr id="57" name="Oval 41"/>
              <p:cNvSpPr>
                <a:spLocks noChangeArrowheads="1"/>
              </p:cNvSpPr>
              <p:nvPr/>
            </p:nvSpPr>
            <p:spPr bwMode="auto">
              <a:xfrm>
                <a:off x="3746500" y="5533691"/>
                <a:ext cx="1651000" cy="549364"/>
              </a:xfrm>
              <a:prstGeom prst="ellipse">
                <a:avLst/>
              </a:prstGeom>
              <a:gradFill flip="none" rotWithShape="1">
                <a:gsLst>
                  <a:gs pos="0">
                    <a:srgbClr val="0076CE"/>
                  </a:gs>
                  <a:gs pos="48000">
                    <a:srgbClr val="0074C8"/>
                  </a:gs>
                  <a:gs pos="100000">
                    <a:srgbClr val="005798"/>
                  </a:gs>
                </a:gsLst>
                <a:path path="circle">
                  <a:fillToRect l="50000" t="50000" r="50000" b="50000"/>
                </a:path>
                <a:tileRect/>
              </a:gradFill>
              <a:ln w="6350">
                <a:solidFill>
                  <a:srgbClr val="39B5FF">
                    <a:alpha val="50195"/>
                  </a:srgbClr>
                </a:solidFill>
                <a:round/>
                <a:headEnd/>
                <a:tailEnd/>
              </a:ln>
              <a:effectLst/>
            </p:spPr>
            <p:txBody>
              <a:bodyPr anchor="ctr"/>
              <a:lstStyle/>
              <a:p>
                <a:pPr algn="ctr">
                  <a:defRPr/>
                </a:pPr>
                <a:endParaRPr lang="en-US" sz="1200" dirty="0">
                  <a:solidFill>
                    <a:prstClr val="white"/>
                  </a:solidFill>
                  <a:cs typeface="Arial" pitchFamily="34" charset="0"/>
                </a:endParaRPr>
              </a:p>
            </p:txBody>
          </p:sp>
          <p:pic>
            <p:nvPicPr>
              <p:cNvPr id="59" name="Picture 42" descr="hp_arrow_3a.png"/>
              <p:cNvPicPr>
                <a:picLocks noChangeAspect="1"/>
              </p:cNvPicPr>
              <p:nvPr/>
            </p:nvPicPr>
            <p:blipFill>
              <a:blip r:embed="rId5" cstate="print"/>
              <a:srcRect/>
              <a:stretch>
                <a:fillRect/>
              </a:stretch>
            </p:blipFill>
            <p:spPr bwMode="auto">
              <a:xfrm>
                <a:off x="4267199" y="4382568"/>
                <a:ext cx="609601" cy="1267971"/>
              </a:xfrm>
              <a:prstGeom prst="rect">
                <a:avLst/>
              </a:prstGeom>
              <a:noFill/>
              <a:ln w="9525">
                <a:noFill/>
                <a:miter lim="800000"/>
                <a:headEnd/>
                <a:tailEnd/>
              </a:ln>
            </p:spPr>
          </p:pic>
          <p:pic>
            <p:nvPicPr>
              <p:cNvPr id="60" name="Picture 59" descr="network2.png"/>
              <p:cNvPicPr>
                <a:picLocks noChangeAspect="1"/>
              </p:cNvPicPr>
              <p:nvPr/>
            </p:nvPicPr>
            <p:blipFill>
              <a:blip r:embed="rId6" cstate="print"/>
              <a:srcRect/>
              <a:stretch>
                <a:fillRect/>
              </a:stretch>
            </p:blipFill>
            <p:spPr bwMode="auto">
              <a:xfrm>
                <a:off x="3963988" y="4862071"/>
                <a:ext cx="1470025" cy="1197169"/>
              </a:xfrm>
              <a:prstGeom prst="rect">
                <a:avLst/>
              </a:prstGeom>
              <a:noFill/>
              <a:ln w="9525">
                <a:noFill/>
                <a:miter lim="800000"/>
                <a:headEnd/>
                <a:tailEnd/>
              </a:ln>
              <a:effectLst>
                <a:outerShdw dist="25400" dir="5400000" algn="tl" rotWithShape="0">
                  <a:srgbClr val="0D0D0D">
                    <a:alpha val="42998"/>
                  </a:srgbClr>
                </a:outerShdw>
              </a:effectLst>
            </p:spPr>
          </p:pic>
        </p:grpSp>
        <p:grpSp>
          <p:nvGrpSpPr>
            <p:cNvPr id="5" name="Group 44"/>
            <p:cNvGrpSpPr>
              <a:grpSpLocks/>
            </p:cNvGrpSpPr>
            <p:nvPr/>
          </p:nvGrpSpPr>
          <p:grpSpPr bwMode="auto">
            <a:xfrm>
              <a:off x="5116718" y="2639966"/>
              <a:ext cx="2017338" cy="1377687"/>
              <a:chOff x="5335191" y="3477754"/>
              <a:chExt cx="2840135" cy="1941041"/>
            </a:xfrm>
          </p:grpSpPr>
          <p:sp>
            <p:nvSpPr>
              <p:cNvPr id="62" name="Oval 61"/>
              <p:cNvSpPr>
                <a:spLocks noChangeArrowheads="1"/>
              </p:cNvSpPr>
              <p:nvPr/>
            </p:nvSpPr>
            <p:spPr bwMode="auto">
              <a:xfrm>
                <a:off x="6113189" y="4099030"/>
                <a:ext cx="1651262" cy="548185"/>
              </a:xfrm>
              <a:prstGeom prst="ellipse">
                <a:avLst/>
              </a:prstGeom>
              <a:gradFill flip="none" rotWithShape="1">
                <a:gsLst>
                  <a:gs pos="0">
                    <a:srgbClr val="0076CE"/>
                  </a:gs>
                  <a:gs pos="48000">
                    <a:srgbClr val="0074C8"/>
                  </a:gs>
                  <a:gs pos="100000">
                    <a:srgbClr val="005798"/>
                  </a:gs>
                </a:gsLst>
                <a:lin ang="13500000" scaled="1"/>
                <a:tileRect/>
              </a:gradFill>
              <a:ln w="6350">
                <a:solidFill>
                  <a:srgbClr val="39B5FF">
                    <a:alpha val="50195"/>
                  </a:srgbClr>
                </a:solidFill>
                <a:round/>
                <a:headEnd/>
                <a:tailEnd/>
              </a:ln>
              <a:effectLst/>
            </p:spPr>
            <p:txBody>
              <a:bodyPr anchor="ctr"/>
              <a:lstStyle/>
              <a:p>
                <a:pPr algn="ctr">
                  <a:defRPr/>
                </a:pPr>
                <a:endParaRPr lang="en-US" sz="1000" dirty="0">
                  <a:solidFill>
                    <a:prstClr val="white"/>
                  </a:solidFill>
                  <a:cs typeface="Arial" pitchFamily="34" charset="0"/>
                </a:endParaRPr>
              </a:p>
            </p:txBody>
          </p:sp>
          <p:sp>
            <p:nvSpPr>
              <p:cNvPr id="63" name="TextBox 23"/>
              <p:cNvSpPr txBox="1">
                <a:spLocks noChangeArrowheads="1"/>
              </p:cNvSpPr>
              <p:nvPr/>
            </p:nvSpPr>
            <p:spPr bwMode="auto">
              <a:xfrm>
                <a:off x="5941852" y="4743261"/>
                <a:ext cx="2233474" cy="675534"/>
              </a:xfrm>
              <a:prstGeom prst="rect">
                <a:avLst/>
              </a:prstGeom>
              <a:noFill/>
              <a:ln w="9525">
                <a:noFill/>
                <a:miter lim="800000"/>
                <a:headEnd/>
                <a:tailEnd/>
              </a:ln>
            </p:spPr>
            <p:txBody>
              <a:bodyPr wrap="square">
                <a:spAutoFit/>
              </a:bodyPr>
              <a:lstStyle/>
              <a:p>
                <a:pPr algn="ctr" fontAlgn="base">
                  <a:lnSpc>
                    <a:spcPts val="1600"/>
                  </a:lnSpc>
                  <a:spcBef>
                    <a:spcPct val="0"/>
                  </a:spcBef>
                  <a:spcAft>
                    <a:spcPct val="0"/>
                  </a:spcAft>
                </a:pPr>
                <a:r>
                  <a:rPr lang="en-US" sz="1400" dirty="0">
                    <a:solidFill>
                      <a:schemeClr val="accent1"/>
                    </a:solidFill>
                    <a:cs typeface="Arial" charset="0"/>
                  </a:rPr>
                  <a:t> </a:t>
                </a:r>
                <a:r>
                  <a:rPr lang="en-US" sz="1400" dirty="0" smtClean="0">
                    <a:solidFill>
                      <a:schemeClr val="accent1"/>
                    </a:solidFill>
                    <a:cs typeface="Arial" charset="0"/>
                  </a:rPr>
                  <a:t>FlexNetwork</a:t>
                </a:r>
              </a:p>
              <a:p>
                <a:pPr algn="ctr" fontAlgn="base">
                  <a:lnSpc>
                    <a:spcPts val="1600"/>
                  </a:lnSpc>
                  <a:spcBef>
                    <a:spcPct val="0"/>
                  </a:spcBef>
                  <a:spcAft>
                    <a:spcPct val="0"/>
                  </a:spcAft>
                </a:pPr>
                <a:r>
                  <a:rPr lang="en-US" sz="1400" dirty="0" smtClean="0">
                    <a:solidFill>
                      <a:schemeClr val="accent1"/>
                    </a:solidFill>
                    <a:cs typeface="Arial" charset="0"/>
                  </a:rPr>
                  <a:t>Architecture</a:t>
                </a:r>
                <a:endParaRPr lang="en-US" sz="1400" dirty="0">
                  <a:solidFill>
                    <a:schemeClr val="accent1"/>
                  </a:solidFill>
                  <a:cs typeface="Arial" charset="0"/>
                </a:endParaRPr>
              </a:p>
            </p:txBody>
          </p:sp>
          <p:pic>
            <p:nvPicPr>
              <p:cNvPr id="64" name="Picture 47" descr="hp_arrow_2a.png"/>
              <p:cNvPicPr>
                <a:picLocks noChangeAspect="1"/>
              </p:cNvPicPr>
              <p:nvPr/>
            </p:nvPicPr>
            <p:blipFill>
              <a:blip r:embed="rId3" cstate="print"/>
              <a:srcRect/>
              <a:stretch>
                <a:fillRect/>
              </a:stretch>
            </p:blipFill>
            <p:spPr bwMode="auto">
              <a:xfrm flipH="1">
                <a:off x="5335191" y="3921971"/>
                <a:ext cx="1243587" cy="545593"/>
              </a:xfrm>
              <a:prstGeom prst="rect">
                <a:avLst/>
              </a:prstGeom>
              <a:noFill/>
              <a:ln w="9525">
                <a:noFill/>
                <a:miter lim="800000"/>
                <a:headEnd/>
                <a:tailEnd/>
              </a:ln>
            </p:spPr>
          </p:pic>
          <p:pic>
            <p:nvPicPr>
              <p:cNvPr id="65" name="Picture 64" descr="network2.png"/>
              <p:cNvPicPr>
                <a:picLocks noChangeAspect="1"/>
              </p:cNvPicPr>
              <p:nvPr/>
            </p:nvPicPr>
            <p:blipFill>
              <a:blip r:embed="rId7" cstate="print"/>
              <a:srcRect/>
              <a:stretch>
                <a:fillRect/>
              </a:stretch>
            </p:blipFill>
            <p:spPr bwMode="auto">
              <a:xfrm>
                <a:off x="6252912" y="3477754"/>
                <a:ext cx="1584576" cy="1237785"/>
              </a:xfrm>
              <a:prstGeom prst="rect">
                <a:avLst/>
              </a:prstGeom>
              <a:noFill/>
              <a:ln w="9525">
                <a:noFill/>
                <a:miter lim="800000"/>
                <a:headEnd/>
                <a:tailEnd/>
              </a:ln>
              <a:effectLst>
                <a:outerShdw dist="25400" dir="5400000" algn="tl" rotWithShape="0">
                  <a:srgbClr val="0D0D0D">
                    <a:alpha val="42998"/>
                  </a:srgbClr>
                </a:outerShdw>
              </a:effectLst>
            </p:spPr>
          </p:pic>
        </p:grpSp>
        <p:grpSp>
          <p:nvGrpSpPr>
            <p:cNvPr id="6" name="Group 49"/>
            <p:cNvGrpSpPr>
              <a:grpSpLocks/>
            </p:cNvGrpSpPr>
            <p:nvPr/>
          </p:nvGrpSpPr>
          <p:grpSpPr bwMode="auto">
            <a:xfrm>
              <a:off x="4924614" y="1222733"/>
              <a:ext cx="1367992" cy="1161526"/>
              <a:chOff x="5123622" y="1398588"/>
              <a:chExt cx="1926466" cy="1634249"/>
            </a:xfrm>
          </p:grpSpPr>
          <p:sp>
            <p:nvSpPr>
              <p:cNvPr id="67" name="TextBox 23"/>
              <p:cNvSpPr txBox="1">
                <a:spLocks noChangeArrowheads="1"/>
              </p:cNvSpPr>
              <p:nvPr/>
            </p:nvSpPr>
            <p:spPr bwMode="auto">
              <a:xfrm>
                <a:off x="5550844" y="2633089"/>
                <a:ext cx="1345191" cy="399748"/>
              </a:xfrm>
              <a:prstGeom prst="rect">
                <a:avLst/>
              </a:prstGeom>
              <a:noFill/>
              <a:ln w="9525">
                <a:noFill/>
                <a:miter lim="800000"/>
                <a:headEnd/>
                <a:tailEnd/>
              </a:ln>
            </p:spPr>
            <p:txBody>
              <a:bodyPr>
                <a:spAutoFit/>
              </a:bodyPr>
              <a:lstStyle/>
              <a:p>
                <a:pPr algn="ctr" fontAlgn="base">
                  <a:lnSpc>
                    <a:spcPts val="1600"/>
                  </a:lnSpc>
                  <a:spcBef>
                    <a:spcPct val="0"/>
                  </a:spcBef>
                  <a:spcAft>
                    <a:spcPct val="0"/>
                  </a:spcAft>
                </a:pPr>
                <a:r>
                  <a:rPr lang="en-US" sz="1200" dirty="0">
                    <a:cs typeface="Arial" charset="0"/>
                  </a:rPr>
                  <a:t>Servers</a:t>
                </a:r>
              </a:p>
            </p:txBody>
          </p:sp>
          <p:sp>
            <p:nvSpPr>
              <p:cNvPr id="68" name="Oval 67"/>
              <p:cNvSpPr>
                <a:spLocks noChangeArrowheads="1"/>
              </p:cNvSpPr>
              <p:nvPr/>
            </p:nvSpPr>
            <p:spPr bwMode="auto">
              <a:xfrm>
                <a:off x="5398378" y="2019012"/>
                <a:ext cx="1651710" cy="549020"/>
              </a:xfrm>
              <a:prstGeom prst="ellipse">
                <a:avLst/>
              </a:prstGeom>
              <a:gradFill flip="none" rotWithShape="1">
                <a:gsLst>
                  <a:gs pos="0">
                    <a:srgbClr val="0076CE"/>
                  </a:gs>
                  <a:gs pos="48000">
                    <a:srgbClr val="0074C8"/>
                  </a:gs>
                  <a:gs pos="100000">
                    <a:srgbClr val="005798"/>
                  </a:gs>
                </a:gsLst>
                <a:lin ang="13500000" scaled="1"/>
                <a:tileRect/>
              </a:gradFill>
              <a:ln w="6350">
                <a:solidFill>
                  <a:srgbClr val="39B5FF">
                    <a:alpha val="50195"/>
                  </a:srgbClr>
                </a:solidFill>
                <a:round/>
                <a:headEnd/>
                <a:tailEnd/>
              </a:ln>
              <a:effectLst/>
            </p:spPr>
            <p:txBody>
              <a:bodyPr anchor="ctr"/>
              <a:lstStyle/>
              <a:p>
                <a:pPr algn="ctr">
                  <a:defRPr/>
                </a:pPr>
                <a:endParaRPr lang="en-US" sz="1200" dirty="0">
                  <a:solidFill>
                    <a:prstClr val="white"/>
                  </a:solidFill>
                  <a:cs typeface="Arial" pitchFamily="34" charset="0"/>
                </a:endParaRPr>
              </a:p>
            </p:txBody>
          </p:sp>
          <p:pic>
            <p:nvPicPr>
              <p:cNvPr id="69" name="Picture 68" descr="Sprawl_server_3a.png"/>
              <p:cNvPicPr>
                <a:picLocks noChangeAspect="1"/>
              </p:cNvPicPr>
              <p:nvPr/>
            </p:nvPicPr>
            <p:blipFill>
              <a:blip r:embed="rId8" cstate="print"/>
              <a:srcRect/>
              <a:stretch>
                <a:fillRect/>
              </a:stretch>
            </p:blipFill>
            <p:spPr bwMode="auto">
              <a:xfrm>
                <a:off x="5657251" y="1398588"/>
                <a:ext cx="1046613" cy="1145643"/>
              </a:xfrm>
              <a:prstGeom prst="rect">
                <a:avLst/>
              </a:prstGeom>
              <a:noFill/>
              <a:ln w="9525">
                <a:noFill/>
                <a:miter lim="800000"/>
                <a:headEnd/>
                <a:tailEnd/>
              </a:ln>
              <a:effectLst>
                <a:outerShdw dist="25400" dir="5400000" algn="tl" rotWithShape="0">
                  <a:srgbClr val="0D0D0D">
                    <a:alpha val="42998"/>
                  </a:srgbClr>
                </a:outerShdw>
              </a:effectLst>
            </p:spPr>
          </p:pic>
          <p:pic>
            <p:nvPicPr>
              <p:cNvPr id="70" name="Picture 53" descr="hp_arrow_1a.png"/>
              <p:cNvPicPr>
                <a:picLocks noChangeAspect="1"/>
              </p:cNvPicPr>
              <p:nvPr/>
            </p:nvPicPr>
            <p:blipFill>
              <a:blip r:embed="rId9" cstate="print"/>
              <a:srcRect/>
              <a:stretch>
                <a:fillRect/>
              </a:stretch>
            </p:blipFill>
            <p:spPr bwMode="auto">
              <a:xfrm rot="404562" flipH="1">
                <a:off x="5123622" y="2313660"/>
                <a:ext cx="1027178" cy="643129"/>
              </a:xfrm>
              <a:prstGeom prst="rect">
                <a:avLst/>
              </a:prstGeom>
              <a:noFill/>
              <a:ln w="9525">
                <a:noFill/>
                <a:miter lim="800000"/>
                <a:headEnd/>
                <a:tailEnd/>
              </a:ln>
            </p:spPr>
          </p:pic>
        </p:grpSp>
        <p:grpSp>
          <p:nvGrpSpPr>
            <p:cNvPr id="7" name="Group 54"/>
            <p:cNvGrpSpPr>
              <a:grpSpLocks/>
            </p:cNvGrpSpPr>
            <p:nvPr/>
          </p:nvGrpSpPr>
          <p:grpSpPr bwMode="auto">
            <a:xfrm>
              <a:off x="2911909" y="1331369"/>
              <a:ext cx="1419870" cy="975441"/>
              <a:chOff x="2112963" y="1624909"/>
              <a:chExt cx="1998155" cy="1373031"/>
            </a:xfrm>
          </p:grpSpPr>
          <p:sp>
            <p:nvSpPr>
              <p:cNvPr id="72" name="Oval 71"/>
              <p:cNvSpPr>
                <a:spLocks noChangeArrowheads="1"/>
              </p:cNvSpPr>
              <p:nvPr/>
            </p:nvSpPr>
            <p:spPr bwMode="auto">
              <a:xfrm>
                <a:off x="2112963" y="2007488"/>
                <a:ext cx="1650580" cy="549261"/>
              </a:xfrm>
              <a:prstGeom prst="ellipse">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6200000" scaled="1"/>
                <a:tileRect/>
              </a:gradFill>
              <a:ln w="6350">
                <a:solidFill>
                  <a:srgbClr val="39B5FF">
                    <a:alpha val="50195"/>
                  </a:srgbClr>
                </a:solidFill>
                <a:round/>
                <a:headEnd/>
                <a:tailEnd/>
              </a:ln>
              <a:effectLst/>
            </p:spPr>
            <p:txBody>
              <a:bodyPr anchor="ctr"/>
              <a:lstStyle/>
              <a:p>
                <a:pPr algn="ctr">
                  <a:defRPr/>
                </a:pPr>
                <a:endParaRPr lang="en-US" sz="1000" dirty="0">
                  <a:solidFill>
                    <a:prstClr val="white"/>
                  </a:solidFill>
                  <a:cs typeface="Arial" pitchFamily="34" charset="0"/>
                </a:endParaRPr>
              </a:p>
            </p:txBody>
          </p:sp>
          <p:sp>
            <p:nvSpPr>
              <p:cNvPr id="73" name="TextBox 23"/>
              <p:cNvSpPr txBox="1">
                <a:spLocks noChangeArrowheads="1"/>
              </p:cNvSpPr>
              <p:nvPr/>
            </p:nvSpPr>
            <p:spPr bwMode="auto">
              <a:xfrm>
                <a:off x="2146292" y="2632942"/>
                <a:ext cx="1583923" cy="364998"/>
              </a:xfrm>
              <a:prstGeom prst="rect">
                <a:avLst/>
              </a:prstGeom>
              <a:noFill/>
              <a:ln w="9525">
                <a:noFill/>
                <a:miter lim="800000"/>
                <a:headEnd/>
                <a:tailEnd/>
              </a:ln>
            </p:spPr>
            <p:txBody>
              <a:bodyPr>
                <a:spAutoFit/>
              </a:bodyPr>
              <a:lstStyle/>
              <a:p>
                <a:pPr algn="ctr" fontAlgn="base">
                  <a:lnSpc>
                    <a:spcPts val="1400"/>
                  </a:lnSpc>
                  <a:spcBef>
                    <a:spcPct val="0"/>
                  </a:spcBef>
                  <a:spcAft>
                    <a:spcPct val="0"/>
                  </a:spcAft>
                </a:pPr>
                <a:r>
                  <a:rPr lang="en-US" sz="1200" dirty="0">
                    <a:cs typeface="Arial" charset="0"/>
                  </a:rPr>
                  <a:t>Storage</a:t>
                </a:r>
              </a:p>
            </p:txBody>
          </p:sp>
          <p:pic>
            <p:nvPicPr>
              <p:cNvPr id="74" name="Picture 73" descr="storage.png"/>
              <p:cNvPicPr>
                <a:picLocks noChangeAspect="1"/>
              </p:cNvPicPr>
              <p:nvPr/>
            </p:nvPicPr>
            <p:blipFill>
              <a:blip r:embed="rId10" cstate="print"/>
              <a:srcRect/>
              <a:stretch>
                <a:fillRect/>
              </a:stretch>
            </p:blipFill>
            <p:spPr bwMode="auto">
              <a:xfrm>
                <a:off x="2282783" y="1624909"/>
                <a:ext cx="1217303" cy="1014388"/>
              </a:xfrm>
              <a:prstGeom prst="rect">
                <a:avLst/>
              </a:prstGeom>
              <a:noFill/>
              <a:ln w="9525">
                <a:noFill/>
                <a:miter lim="800000"/>
                <a:headEnd/>
                <a:tailEnd/>
              </a:ln>
              <a:effectLst>
                <a:outerShdw dist="25400" dir="5400000" algn="tl" rotWithShape="0">
                  <a:srgbClr val="0D0D0D">
                    <a:alpha val="42998"/>
                  </a:srgbClr>
                </a:outerShdw>
              </a:effectLst>
            </p:spPr>
          </p:pic>
          <p:pic>
            <p:nvPicPr>
              <p:cNvPr id="75" name="Picture 58" descr="hp_arrow_1a.png"/>
              <p:cNvPicPr>
                <a:picLocks noChangeAspect="1"/>
              </p:cNvPicPr>
              <p:nvPr/>
            </p:nvPicPr>
            <p:blipFill>
              <a:blip r:embed="rId9" cstate="print"/>
              <a:srcRect/>
              <a:stretch>
                <a:fillRect/>
              </a:stretch>
            </p:blipFill>
            <p:spPr bwMode="auto">
              <a:xfrm rot="21195438">
                <a:off x="3083940" y="2313660"/>
                <a:ext cx="1027178" cy="643129"/>
              </a:xfrm>
              <a:prstGeom prst="rect">
                <a:avLst/>
              </a:prstGeom>
              <a:noFill/>
              <a:ln w="9525">
                <a:noFill/>
                <a:miter lim="800000"/>
                <a:headEnd/>
                <a:tailEnd/>
              </a:ln>
            </p:spPr>
          </p:pic>
        </p:grpSp>
        <p:grpSp>
          <p:nvGrpSpPr>
            <p:cNvPr id="8" name="Group 57"/>
            <p:cNvGrpSpPr/>
            <p:nvPr/>
          </p:nvGrpSpPr>
          <p:grpSpPr>
            <a:xfrm>
              <a:off x="3904643" y="2077505"/>
              <a:ext cx="1341488" cy="1342370"/>
              <a:chOff x="3904643" y="2077505"/>
              <a:chExt cx="1341488" cy="1342370"/>
            </a:xfrm>
          </p:grpSpPr>
          <p:pic>
            <p:nvPicPr>
              <p:cNvPr id="81" name="Picture 80" descr="hp_globe.png"/>
              <p:cNvPicPr>
                <a:picLocks noChangeAspect="1"/>
              </p:cNvPicPr>
              <p:nvPr/>
            </p:nvPicPr>
            <p:blipFill>
              <a:blip r:embed="rId11" cstate="email"/>
              <a:stretch>
                <a:fillRect/>
              </a:stretch>
            </p:blipFill>
            <p:spPr bwMode="auto">
              <a:xfrm>
                <a:off x="3904643" y="2077505"/>
                <a:ext cx="1341488" cy="1342370"/>
              </a:xfrm>
              <a:prstGeom prst="rect">
                <a:avLst/>
              </a:prstGeom>
              <a:effectLst>
                <a:glow rad="254000">
                  <a:schemeClr val="bg1">
                    <a:alpha val="72000"/>
                  </a:schemeClr>
                </a:glow>
              </a:effectLst>
            </p:spPr>
          </p:pic>
          <p:sp>
            <p:nvSpPr>
              <p:cNvPr id="82" name="TextBox 48"/>
              <p:cNvSpPr txBox="1">
                <a:spLocks noChangeArrowheads="1"/>
              </p:cNvSpPr>
              <p:nvPr/>
            </p:nvSpPr>
            <p:spPr bwMode="auto">
              <a:xfrm>
                <a:off x="3911600" y="2714469"/>
                <a:ext cx="1311475" cy="405104"/>
              </a:xfrm>
              <a:prstGeom prst="rect">
                <a:avLst/>
              </a:prstGeom>
              <a:noFill/>
              <a:ln w="9525">
                <a:noFill/>
                <a:miter lim="800000"/>
                <a:headEnd/>
                <a:tailEnd/>
              </a:ln>
            </p:spPr>
            <p:txBody>
              <a:bodyPr wrap="square" anchor="ctr">
                <a:spAutoFit/>
              </a:bodyPr>
              <a:lstStyle/>
              <a:p>
                <a:pPr algn="ctr">
                  <a:lnSpc>
                    <a:spcPct val="90000"/>
                  </a:lnSpc>
                  <a:defRPr/>
                </a:pPr>
                <a:r>
                  <a:rPr lang="en-US" sz="1200" dirty="0">
                    <a:solidFill>
                      <a:schemeClr val="bg1"/>
                    </a:solidFill>
                    <a:cs typeface="Arial" pitchFamily="34" charset="0"/>
                  </a:rPr>
                  <a:t>Converged </a:t>
                </a:r>
                <a:br>
                  <a:rPr lang="en-US" sz="1200" dirty="0">
                    <a:solidFill>
                      <a:schemeClr val="bg1"/>
                    </a:solidFill>
                    <a:cs typeface="Arial" pitchFamily="34" charset="0"/>
                  </a:rPr>
                </a:br>
                <a:r>
                  <a:rPr lang="en-US" sz="1200" dirty="0">
                    <a:solidFill>
                      <a:schemeClr val="bg1"/>
                    </a:solidFill>
                    <a:cs typeface="Arial" pitchFamily="34" charset="0"/>
                  </a:rPr>
                  <a:t>Infrastructure</a:t>
                </a:r>
              </a:p>
            </p:txBody>
          </p:sp>
          <p:pic>
            <p:nvPicPr>
              <p:cNvPr id="83" name="Picture 82" descr="HP_D_RGB_M.png"/>
              <p:cNvPicPr>
                <a:picLocks noChangeAspect="1"/>
              </p:cNvPicPr>
              <p:nvPr/>
            </p:nvPicPr>
            <p:blipFill>
              <a:blip r:embed="rId12" cstate="print"/>
              <a:srcRect/>
              <a:stretch>
                <a:fillRect/>
              </a:stretch>
            </p:blipFill>
            <p:spPr bwMode="auto">
              <a:xfrm>
                <a:off x="4388177" y="2338473"/>
                <a:ext cx="374421" cy="374422"/>
              </a:xfrm>
              <a:prstGeom prst="rect">
                <a:avLst/>
              </a:prstGeom>
              <a:noFill/>
              <a:ln w="9525">
                <a:noFill/>
                <a:miter lim="800000"/>
                <a:headEnd/>
                <a:tailEnd/>
              </a:ln>
              <a:effectLst>
                <a:outerShdw dist="50800" dir="2700000" algn="tl" rotWithShape="0">
                  <a:srgbClr val="001641">
                    <a:alpha val="79999"/>
                  </a:srgbClr>
                </a:outerShdw>
              </a:effectLst>
            </p:spPr>
          </p:pic>
        </p:grpSp>
        <p:sp>
          <p:nvSpPr>
            <p:cNvPr id="35" name="Oval 34"/>
            <p:cNvSpPr/>
            <p:nvPr/>
          </p:nvSpPr>
          <p:spPr>
            <a:xfrm>
              <a:off x="5599289" y="3454399"/>
              <a:ext cx="1467556" cy="643467"/>
            </a:xfrm>
            <a:prstGeom prst="ellipse">
              <a:avLst/>
            </a:prstGeom>
            <a:noFill/>
            <a:ln w="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2000" dirty="0" smtClean="0">
                <a:solidFill>
                  <a:prstClr val="white"/>
                </a:solidFill>
              </a:endParaRPr>
            </a:p>
          </p:txBody>
        </p:sp>
      </p:grpSp>
    </p:spTree>
    <p:extLst>
      <p:ext uri="{BB962C8B-B14F-4D97-AF65-F5344CB8AC3E}">
        <p14:creationId xmlns:p14="http://schemas.microsoft.com/office/powerpoint/2010/main" val="237258905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Benefits</a:t>
            </a:r>
            <a:endParaRPr lang="en-US" dirty="0"/>
          </a:p>
        </p:txBody>
      </p:sp>
      <p:grpSp>
        <p:nvGrpSpPr>
          <p:cNvPr id="35" name="Group 34"/>
          <p:cNvGrpSpPr/>
          <p:nvPr/>
        </p:nvGrpSpPr>
        <p:grpSpPr>
          <a:xfrm>
            <a:off x="347345" y="1027687"/>
            <a:ext cx="8796655" cy="3018332"/>
            <a:chOff x="347345" y="1027686"/>
            <a:chExt cx="8796655" cy="3261783"/>
          </a:xfrm>
          <a:effectLst/>
        </p:grpSpPr>
        <p:grpSp>
          <p:nvGrpSpPr>
            <p:cNvPr id="3" name="Group 33"/>
            <p:cNvGrpSpPr/>
            <p:nvPr/>
          </p:nvGrpSpPr>
          <p:grpSpPr>
            <a:xfrm>
              <a:off x="347345" y="1027686"/>
              <a:ext cx="1226820" cy="487680"/>
              <a:chOff x="1143000" y="1280160"/>
              <a:chExt cx="1226820" cy="48768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grpSpPr>
          <p:sp>
            <p:nvSpPr>
              <p:cNvPr id="24" name="Rectangle 23"/>
              <p:cNvSpPr/>
              <p:nvPr/>
            </p:nvSpPr>
            <p:spPr>
              <a:xfrm>
                <a:off x="1143000" y="1280160"/>
                <a:ext cx="1226820" cy="48768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1600" dirty="0" smtClean="0">
                  <a:solidFill>
                    <a:prstClr val="white"/>
                  </a:solidFill>
                  <a:latin typeface="+mj-lt"/>
                </a:endParaRPr>
              </a:p>
            </p:txBody>
          </p:sp>
          <p:sp>
            <p:nvSpPr>
              <p:cNvPr id="59" name="Rectangle 49"/>
              <p:cNvSpPr>
                <a:spLocks noChangeArrowheads="1"/>
              </p:cNvSpPr>
              <p:nvPr/>
            </p:nvSpPr>
            <p:spPr bwMode="auto">
              <a:xfrm>
                <a:off x="1377589" y="1354723"/>
                <a:ext cx="694421" cy="338554"/>
              </a:xfrm>
              <a:prstGeom prst="rect">
                <a:avLst/>
              </a:prstGeom>
              <a:noFill/>
              <a:ln w="9525">
                <a:noFill/>
                <a:miter lim="800000"/>
                <a:headEnd/>
                <a:tailEnd/>
              </a:ln>
            </p:spPr>
            <p:txBody>
              <a:bodyPr wrap="none" anchor="ctr">
                <a:spAutoFit/>
              </a:bodyPr>
              <a:lstStyle/>
              <a:p>
                <a:r>
                  <a:rPr lang="en-US" sz="1600" dirty="0" smtClean="0">
                    <a:solidFill>
                      <a:srgbClr val="FFFFFF"/>
                    </a:solidFill>
                    <a:latin typeface="+mj-lt"/>
                  </a:rPr>
                  <a:t>Open</a:t>
                </a:r>
                <a:endParaRPr lang="en-US" sz="1600" dirty="0">
                  <a:solidFill>
                    <a:srgbClr val="FFFFFF"/>
                  </a:solidFill>
                  <a:latin typeface="+mj-lt"/>
                </a:endParaRPr>
              </a:p>
            </p:txBody>
          </p:sp>
        </p:grpSp>
        <p:grpSp>
          <p:nvGrpSpPr>
            <p:cNvPr id="4" name="Group 34"/>
            <p:cNvGrpSpPr/>
            <p:nvPr/>
          </p:nvGrpSpPr>
          <p:grpSpPr>
            <a:xfrm>
              <a:off x="347345" y="1739417"/>
              <a:ext cx="1226820" cy="487680"/>
              <a:chOff x="1059180" y="1889760"/>
              <a:chExt cx="1226820" cy="487680"/>
            </a:xfrm>
            <a:solidFill>
              <a:schemeClr val="accent1"/>
            </a:solidFill>
          </p:grpSpPr>
          <p:sp>
            <p:nvSpPr>
              <p:cNvPr id="27" name="Rectangle 26"/>
              <p:cNvSpPr/>
              <p:nvPr/>
            </p:nvSpPr>
            <p:spPr>
              <a:xfrm>
                <a:off x="1059180" y="1889760"/>
                <a:ext cx="1226820" cy="48768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1600" dirty="0" smtClean="0">
                  <a:solidFill>
                    <a:prstClr val="white"/>
                  </a:solidFill>
                  <a:latin typeface="+mj-lt"/>
                </a:endParaRPr>
              </a:p>
            </p:txBody>
          </p:sp>
          <p:sp>
            <p:nvSpPr>
              <p:cNvPr id="63" name="Rectangle 49"/>
              <p:cNvSpPr>
                <a:spLocks noChangeArrowheads="1"/>
              </p:cNvSpPr>
              <p:nvPr/>
            </p:nvSpPr>
            <p:spPr bwMode="auto">
              <a:xfrm>
                <a:off x="1137828" y="1964323"/>
                <a:ext cx="952505" cy="338554"/>
              </a:xfrm>
              <a:prstGeom prst="rect">
                <a:avLst/>
              </a:prstGeom>
              <a:grpFill/>
              <a:ln w="9525">
                <a:noFill/>
                <a:miter lim="800000"/>
                <a:headEnd/>
                <a:tailEnd/>
              </a:ln>
            </p:spPr>
            <p:txBody>
              <a:bodyPr wrap="none" anchor="ctr">
                <a:spAutoFit/>
              </a:bodyPr>
              <a:lstStyle/>
              <a:p>
                <a:r>
                  <a:rPr lang="en-US" sz="1600" dirty="0" smtClean="0">
                    <a:solidFill>
                      <a:srgbClr val="FFFFFF"/>
                    </a:solidFill>
                    <a:latin typeface="+mj-lt"/>
                  </a:rPr>
                  <a:t>Scalable</a:t>
                </a:r>
                <a:endParaRPr lang="en-US" sz="1600" dirty="0">
                  <a:solidFill>
                    <a:srgbClr val="FFFFFF"/>
                  </a:solidFill>
                  <a:latin typeface="+mj-lt"/>
                </a:endParaRPr>
              </a:p>
            </p:txBody>
          </p:sp>
        </p:grpSp>
        <p:grpSp>
          <p:nvGrpSpPr>
            <p:cNvPr id="5" name="Group 35"/>
            <p:cNvGrpSpPr/>
            <p:nvPr/>
          </p:nvGrpSpPr>
          <p:grpSpPr>
            <a:xfrm>
              <a:off x="347345" y="2426874"/>
              <a:ext cx="1226820" cy="487680"/>
              <a:chOff x="937260" y="2606040"/>
              <a:chExt cx="1226820" cy="487680"/>
            </a:xfrm>
            <a:solidFill>
              <a:schemeClr val="accent1"/>
            </a:solidFill>
          </p:grpSpPr>
          <p:sp>
            <p:nvSpPr>
              <p:cNvPr id="31" name="Rectangle 30"/>
              <p:cNvSpPr/>
              <p:nvPr/>
            </p:nvSpPr>
            <p:spPr>
              <a:xfrm>
                <a:off x="937260" y="2606040"/>
                <a:ext cx="1226820" cy="48768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1600" dirty="0" smtClean="0">
                  <a:solidFill>
                    <a:prstClr val="white"/>
                  </a:solidFill>
                  <a:latin typeface="+mj-lt"/>
                </a:endParaRPr>
              </a:p>
            </p:txBody>
          </p:sp>
          <p:sp>
            <p:nvSpPr>
              <p:cNvPr id="67" name="Rectangle 49"/>
              <p:cNvSpPr>
                <a:spLocks noChangeArrowheads="1"/>
              </p:cNvSpPr>
              <p:nvPr/>
            </p:nvSpPr>
            <p:spPr bwMode="auto">
              <a:xfrm>
                <a:off x="1127093" y="2680603"/>
                <a:ext cx="784189" cy="338554"/>
              </a:xfrm>
              <a:prstGeom prst="rect">
                <a:avLst/>
              </a:prstGeom>
              <a:grpFill/>
              <a:ln w="9525">
                <a:noFill/>
                <a:miter lim="800000"/>
                <a:headEnd/>
                <a:tailEnd/>
              </a:ln>
            </p:spPr>
            <p:txBody>
              <a:bodyPr wrap="none" anchor="ctr">
                <a:spAutoFit/>
              </a:bodyPr>
              <a:lstStyle/>
              <a:p>
                <a:r>
                  <a:rPr lang="en-US" sz="1600" dirty="0" smtClean="0">
                    <a:solidFill>
                      <a:srgbClr val="FFFFFF"/>
                    </a:solidFill>
                    <a:latin typeface="+mj-lt"/>
                  </a:rPr>
                  <a:t>Secure</a:t>
                </a:r>
                <a:endParaRPr lang="en-US" sz="1600" dirty="0">
                  <a:solidFill>
                    <a:srgbClr val="FFFFFF"/>
                  </a:solidFill>
                  <a:latin typeface="+mj-lt"/>
                </a:endParaRPr>
              </a:p>
            </p:txBody>
          </p:sp>
        </p:grpSp>
        <p:grpSp>
          <p:nvGrpSpPr>
            <p:cNvPr id="6" name="Group 36"/>
            <p:cNvGrpSpPr/>
            <p:nvPr/>
          </p:nvGrpSpPr>
          <p:grpSpPr>
            <a:xfrm>
              <a:off x="347345" y="3114331"/>
              <a:ext cx="1226820" cy="487680"/>
              <a:chOff x="998220" y="3246120"/>
              <a:chExt cx="1226820" cy="487680"/>
            </a:xfrm>
            <a:solidFill>
              <a:schemeClr val="accent1"/>
            </a:solidFill>
          </p:grpSpPr>
          <p:sp>
            <p:nvSpPr>
              <p:cNvPr id="32" name="Rectangle 31"/>
              <p:cNvSpPr/>
              <p:nvPr/>
            </p:nvSpPr>
            <p:spPr>
              <a:xfrm>
                <a:off x="998220" y="3246120"/>
                <a:ext cx="1226820" cy="48768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1600" dirty="0" smtClean="0">
                  <a:solidFill>
                    <a:prstClr val="white"/>
                  </a:solidFill>
                  <a:latin typeface="+mj-lt"/>
                </a:endParaRPr>
              </a:p>
            </p:txBody>
          </p:sp>
          <p:sp>
            <p:nvSpPr>
              <p:cNvPr id="71" name="Rectangle 49"/>
              <p:cNvSpPr>
                <a:spLocks noChangeArrowheads="1"/>
              </p:cNvSpPr>
              <p:nvPr/>
            </p:nvSpPr>
            <p:spPr bwMode="auto">
              <a:xfrm>
                <a:off x="1227775" y="3312989"/>
                <a:ext cx="767711" cy="353943"/>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r>
                  <a:rPr lang="en-US" sz="1600" dirty="0" smtClean="0">
                    <a:solidFill>
                      <a:prstClr val="white"/>
                    </a:solidFill>
                    <a:latin typeface="+mj-lt"/>
                  </a:rPr>
                  <a:t>Agile</a:t>
                </a:r>
                <a:endParaRPr lang="en-US" sz="1600" dirty="0">
                  <a:solidFill>
                    <a:prstClr val="white"/>
                  </a:solidFill>
                  <a:latin typeface="+mj-lt"/>
                </a:endParaRPr>
              </a:p>
            </p:txBody>
          </p:sp>
        </p:grpSp>
        <p:grpSp>
          <p:nvGrpSpPr>
            <p:cNvPr id="7" name="Group 37"/>
            <p:cNvGrpSpPr/>
            <p:nvPr/>
          </p:nvGrpSpPr>
          <p:grpSpPr>
            <a:xfrm>
              <a:off x="347345" y="3801789"/>
              <a:ext cx="1226820" cy="487680"/>
              <a:chOff x="952500" y="3974127"/>
              <a:chExt cx="1226820" cy="487680"/>
            </a:xfrm>
            <a:solidFill>
              <a:schemeClr val="accent1"/>
            </a:solidFill>
          </p:grpSpPr>
          <p:sp>
            <p:nvSpPr>
              <p:cNvPr id="33" name="Rectangle 32"/>
              <p:cNvSpPr/>
              <p:nvPr/>
            </p:nvSpPr>
            <p:spPr>
              <a:xfrm>
                <a:off x="952500" y="3974127"/>
                <a:ext cx="1226820" cy="48768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1600" dirty="0" smtClean="0">
                  <a:solidFill>
                    <a:prstClr val="white"/>
                  </a:solidFill>
                  <a:latin typeface="+mj-lt"/>
                </a:endParaRPr>
              </a:p>
            </p:txBody>
          </p:sp>
          <p:sp>
            <p:nvSpPr>
              <p:cNvPr id="75" name="Rectangle 49"/>
              <p:cNvSpPr>
                <a:spLocks noChangeArrowheads="1"/>
              </p:cNvSpPr>
              <p:nvPr/>
            </p:nvSpPr>
            <p:spPr bwMode="auto">
              <a:xfrm>
                <a:off x="971613" y="4048690"/>
                <a:ext cx="1088760" cy="338554"/>
              </a:xfrm>
              <a:prstGeom prst="rect">
                <a:avLst/>
              </a:prstGeom>
              <a:grpFill/>
              <a:ln w="9525">
                <a:noFill/>
                <a:miter lim="800000"/>
                <a:headEnd/>
                <a:tailEnd/>
              </a:ln>
            </p:spPr>
            <p:txBody>
              <a:bodyPr wrap="none" anchor="ctr">
                <a:spAutoFit/>
              </a:bodyPr>
              <a:lstStyle/>
              <a:p>
                <a:r>
                  <a:rPr lang="en-US" sz="1600" dirty="0" smtClean="0">
                    <a:solidFill>
                      <a:srgbClr val="FFFFFF"/>
                    </a:solidFill>
                    <a:latin typeface="+mj-lt"/>
                  </a:rPr>
                  <a:t>Consistent</a:t>
                </a:r>
                <a:endParaRPr lang="en-US" sz="1600" dirty="0">
                  <a:solidFill>
                    <a:srgbClr val="FFFFFF"/>
                  </a:solidFill>
                  <a:latin typeface="+mj-lt"/>
                </a:endParaRPr>
              </a:p>
            </p:txBody>
          </p:sp>
        </p:grpSp>
        <p:sp>
          <p:nvSpPr>
            <p:cNvPr id="25" name="TextBox 24"/>
            <p:cNvSpPr txBox="1"/>
            <p:nvPr/>
          </p:nvSpPr>
          <p:spPr>
            <a:xfrm>
              <a:off x="1682916" y="1102249"/>
              <a:ext cx="7095323" cy="365861"/>
            </a:xfrm>
            <a:prstGeom prst="rect">
              <a:avLst/>
            </a:prstGeom>
            <a:noFill/>
          </p:spPr>
          <p:txBody>
            <a:bodyPr wrap="square" rtlCol="0">
              <a:spAutoFit/>
            </a:bodyPr>
            <a:lstStyle/>
            <a:p>
              <a:pPr marL="174625" indent="-174625" algn="l">
                <a:buClr>
                  <a:schemeClr val="bg1"/>
                </a:buClr>
                <a:buSzPct val="80000"/>
              </a:pPr>
              <a:r>
                <a:rPr lang="en-US" sz="1600" dirty="0" smtClean="0">
                  <a:solidFill>
                    <a:schemeClr val="accent1"/>
                  </a:solidFill>
                  <a:latin typeface="+mj-lt"/>
                </a:rPr>
                <a:t>Industry standards adherence for assured network integration</a:t>
              </a:r>
            </a:p>
          </p:txBody>
        </p:sp>
        <p:sp>
          <p:nvSpPr>
            <p:cNvPr id="26" name="TextBox 25"/>
            <p:cNvSpPr txBox="1"/>
            <p:nvPr/>
          </p:nvSpPr>
          <p:spPr>
            <a:xfrm>
              <a:off x="1690536" y="1813980"/>
              <a:ext cx="7072463" cy="365861"/>
            </a:xfrm>
            <a:prstGeom prst="rect">
              <a:avLst/>
            </a:prstGeom>
            <a:noFill/>
          </p:spPr>
          <p:txBody>
            <a:bodyPr wrap="square" rtlCol="0">
              <a:spAutoFit/>
            </a:bodyPr>
            <a:lstStyle/>
            <a:p>
              <a:pPr marL="174625" indent="-174625" algn="l">
                <a:buClr>
                  <a:schemeClr val="bg1"/>
                </a:buClr>
                <a:buSzPct val="80000"/>
              </a:pPr>
              <a:r>
                <a:rPr lang="en-US" sz="1600" dirty="0" smtClean="0">
                  <a:solidFill>
                    <a:schemeClr val="accent1"/>
                  </a:solidFill>
                  <a:latin typeface="+mj-lt"/>
                </a:rPr>
                <a:t>Scales on the dimensions of functionality, connectivity &amp; capacity</a:t>
              </a:r>
            </a:p>
          </p:txBody>
        </p:sp>
        <p:sp>
          <p:nvSpPr>
            <p:cNvPr id="28" name="TextBox 27"/>
            <p:cNvSpPr txBox="1"/>
            <p:nvPr/>
          </p:nvSpPr>
          <p:spPr>
            <a:xfrm>
              <a:off x="1690536" y="2501437"/>
              <a:ext cx="7080083" cy="365861"/>
            </a:xfrm>
            <a:prstGeom prst="rect">
              <a:avLst/>
            </a:prstGeom>
            <a:noFill/>
          </p:spPr>
          <p:txBody>
            <a:bodyPr wrap="square" rtlCol="0">
              <a:spAutoFit/>
            </a:bodyPr>
            <a:lstStyle/>
            <a:p>
              <a:pPr marL="174625" indent="-174625" algn="l">
                <a:buClr>
                  <a:schemeClr val="bg1"/>
                </a:buClr>
                <a:buSzPct val="80000"/>
              </a:pPr>
              <a:r>
                <a:rPr lang="en-US" sz="1600" dirty="0" smtClean="0">
                  <a:solidFill>
                    <a:schemeClr val="accent1"/>
                  </a:solidFill>
                  <a:latin typeface="+mj-lt"/>
                </a:rPr>
                <a:t>Award-winning vulnerability solutions &amp; research through HP DVLabs</a:t>
              </a:r>
            </a:p>
          </p:txBody>
        </p:sp>
        <p:sp>
          <p:nvSpPr>
            <p:cNvPr id="29" name="TextBox 28"/>
            <p:cNvSpPr txBox="1"/>
            <p:nvPr/>
          </p:nvSpPr>
          <p:spPr>
            <a:xfrm>
              <a:off x="1690538" y="3181220"/>
              <a:ext cx="7453462" cy="365861"/>
            </a:xfrm>
            <a:prstGeom prst="rect">
              <a:avLst/>
            </a:prstGeom>
            <a:noFill/>
          </p:spPr>
          <p:txBody>
            <a:bodyPr wrap="square" rtlCol="0">
              <a:spAutoFit/>
            </a:bodyPr>
            <a:lstStyle/>
            <a:p>
              <a:pPr marL="174625" indent="-174625" algn="l">
                <a:buClr>
                  <a:schemeClr val="bg1"/>
                </a:buClr>
                <a:buSzPct val="80000"/>
              </a:pPr>
              <a:r>
                <a:rPr lang="en-US" sz="1600" dirty="0" smtClean="0">
                  <a:solidFill>
                    <a:schemeClr val="accent1"/>
                  </a:solidFill>
                  <a:latin typeface="+mj-lt"/>
                </a:rPr>
                <a:t>Fast service delivery for virtualized applications, rich-media &amp; cloud</a:t>
              </a:r>
            </a:p>
          </p:txBody>
        </p:sp>
        <p:sp>
          <p:nvSpPr>
            <p:cNvPr id="30" name="TextBox 29"/>
            <p:cNvSpPr txBox="1"/>
            <p:nvPr/>
          </p:nvSpPr>
          <p:spPr>
            <a:xfrm>
              <a:off x="1690536" y="3876352"/>
              <a:ext cx="7316304" cy="365861"/>
            </a:xfrm>
            <a:prstGeom prst="rect">
              <a:avLst/>
            </a:prstGeom>
            <a:noFill/>
          </p:spPr>
          <p:txBody>
            <a:bodyPr wrap="square" rtlCol="0">
              <a:spAutoFit/>
            </a:bodyPr>
            <a:lstStyle/>
            <a:p>
              <a:pPr marL="174625" indent="-174625" algn="l">
                <a:buClr>
                  <a:schemeClr val="bg1"/>
                </a:buClr>
                <a:buSzPct val="80000"/>
              </a:pPr>
              <a:r>
                <a:rPr lang="en-US" sz="1600" dirty="0" smtClean="0">
                  <a:solidFill>
                    <a:schemeClr val="accent1"/>
                  </a:solidFill>
                  <a:latin typeface="+mj-lt"/>
                </a:rPr>
                <a:t>Single pane-of-glass management for physical &amp; virtual networks</a:t>
              </a:r>
            </a:p>
          </p:txBody>
        </p:sp>
      </p:grpSp>
    </p:spTree>
    <p:extLst>
      <p:ext uri="{BB962C8B-B14F-4D97-AF65-F5344CB8AC3E}">
        <p14:creationId xmlns:p14="http://schemas.microsoft.com/office/powerpoint/2010/main" val="325074891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lexCampus_IG_525x325.png"/>
          <p:cNvPicPr>
            <a:picLocks noChangeAspect="1"/>
          </p:cNvPicPr>
          <p:nvPr/>
        </p:nvPicPr>
        <p:blipFill>
          <a:blip r:embed="rId3" cstate="screen">
            <a:extLst>
              <a:ext uri="{28A0092B-C50C-407E-A947-70E740481C1C}">
                <a14:useLocalDpi xmlns:a14="http://schemas.microsoft.com/office/drawing/2010/main"/>
              </a:ext>
            </a:extLst>
          </a:blip>
          <a:srcRect l="8191" t="6394" r="9517" b="3627"/>
          <a:stretch>
            <a:fillRect/>
          </a:stretch>
        </p:blipFill>
        <p:spPr>
          <a:xfrm>
            <a:off x="5103136" y="1181974"/>
            <a:ext cx="3893284" cy="2635250"/>
          </a:xfrm>
          <a:prstGeom prst="rect">
            <a:avLst/>
          </a:prstGeom>
        </p:spPr>
      </p:pic>
      <p:sp>
        <p:nvSpPr>
          <p:cNvPr id="6" name="Title 5"/>
          <p:cNvSpPr>
            <a:spLocks noGrp="1"/>
          </p:cNvSpPr>
          <p:nvPr>
            <p:ph type="title"/>
          </p:nvPr>
        </p:nvSpPr>
        <p:spPr>
          <a:xfrm>
            <a:off x="331469" y="235063"/>
            <a:ext cx="8460105" cy="861774"/>
          </a:xfrm>
        </p:spPr>
        <p:txBody>
          <a:bodyPr/>
          <a:lstStyle/>
          <a:p>
            <a:r>
              <a:rPr lang="en-US" dirty="0" err="1" smtClean="0"/>
              <a:t>FlexCampus</a:t>
            </a:r>
            <a:r>
              <a:rPr lang="en-US" dirty="0" smtClean="0"/>
              <a:t> revolutionizes multimedia </a:t>
            </a:r>
            <a:br>
              <a:rPr lang="en-US" dirty="0" smtClean="0"/>
            </a:br>
            <a:r>
              <a:rPr lang="en-US" dirty="0" smtClean="0"/>
              <a:t>and collaboration</a:t>
            </a:r>
            <a:endParaRPr lang="en-US" dirty="0"/>
          </a:p>
        </p:txBody>
      </p:sp>
      <p:sp>
        <p:nvSpPr>
          <p:cNvPr id="7" name="Content Placeholder 6"/>
          <p:cNvSpPr>
            <a:spLocks noGrp="1"/>
          </p:cNvSpPr>
          <p:nvPr>
            <p:ph type="body" sz="quarter" idx="14"/>
          </p:nvPr>
        </p:nvSpPr>
        <p:spPr>
          <a:xfrm>
            <a:off x="331200" y="1263791"/>
            <a:ext cx="8125413" cy="3259655"/>
          </a:xfrm>
        </p:spPr>
        <p:txBody>
          <a:bodyPr>
            <a:normAutofit lnSpcReduction="10000"/>
          </a:bodyPr>
          <a:lstStyle/>
          <a:p>
            <a:r>
              <a:rPr lang="en-US" dirty="0" smtClean="0">
                <a:latin typeface="+mn-lt"/>
              </a:rPr>
              <a:t>Converged wired &amp; wireless</a:t>
            </a:r>
          </a:p>
          <a:p>
            <a:pPr lvl="2"/>
            <a:r>
              <a:rPr lang="en-US" sz="1500" dirty="0" smtClean="0">
                <a:latin typeface="+mn-lt"/>
              </a:rPr>
              <a:t>Comprehensive, unified portfolio of high-performance</a:t>
            </a:r>
            <a:br>
              <a:rPr lang="en-US" sz="1500" dirty="0" smtClean="0">
                <a:latin typeface="+mn-lt"/>
              </a:rPr>
            </a:br>
            <a:r>
              <a:rPr lang="en-US" sz="1500" dirty="0" smtClean="0">
                <a:latin typeface="+mn-lt"/>
              </a:rPr>
              <a:t>wired and wireless access solutions</a:t>
            </a:r>
          </a:p>
          <a:p>
            <a:pPr>
              <a:spcBef>
                <a:spcPts val="600"/>
              </a:spcBef>
            </a:pPr>
            <a:r>
              <a:rPr lang="en-US" dirty="0" smtClean="0">
                <a:latin typeface="+mn-lt"/>
              </a:rPr>
              <a:t>Converged service orchestration</a:t>
            </a:r>
          </a:p>
          <a:p>
            <a:pPr lvl="2"/>
            <a:r>
              <a:rPr lang="en-US" sz="1500" dirty="0" smtClean="0">
                <a:latin typeface="+mn-lt"/>
              </a:rPr>
              <a:t>Single pane-of-glass management from the edge to the core</a:t>
            </a:r>
          </a:p>
          <a:p>
            <a:pPr>
              <a:spcBef>
                <a:spcPts val="600"/>
              </a:spcBef>
            </a:pPr>
            <a:r>
              <a:rPr lang="en-US" dirty="0" smtClean="0">
                <a:latin typeface="+mn-lt"/>
              </a:rPr>
              <a:t>Simplified architectures</a:t>
            </a:r>
          </a:p>
          <a:p>
            <a:pPr lvl="2"/>
            <a:r>
              <a:rPr lang="en-US" sz="1600" dirty="0" smtClean="0">
                <a:latin typeface="+mn-lt"/>
              </a:rPr>
              <a:t>Optimized 1- and 2-tier networks reduce latency and</a:t>
            </a:r>
            <a:br>
              <a:rPr lang="en-US" sz="1600" dirty="0" smtClean="0">
                <a:latin typeface="+mn-lt"/>
              </a:rPr>
            </a:br>
            <a:r>
              <a:rPr lang="en-US" sz="1600" dirty="0" smtClean="0">
                <a:latin typeface="+mn-lt"/>
              </a:rPr>
              <a:t>increase resiliency</a:t>
            </a:r>
          </a:p>
          <a:p>
            <a:pPr>
              <a:spcBef>
                <a:spcPts val="600"/>
              </a:spcBef>
            </a:pPr>
            <a:r>
              <a:rPr lang="en-US" dirty="0" smtClean="0">
                <a:latin typeface="+mn-lt"/>
              </a:rPr>
              <a:t>Pervasive security</a:t>
            </a:r>
          </a:p>
          <a:p>
            <a:pPr lvl="2"/>
            <a:r>
              <a:rPr lang="en-US" sz="1600" dirty="0" smtClean="0">
                <a:latin typeface="+mn-lt"/>
              </a:rPr>
              <a:t>Industry-leading research powers best-in-class threat protection</a:t>
            </a:r>
          </a:p>
          <a:p>
            <a:pPr lvl="2"/>
            <a:r>
              <a:rPr lang="en-US" sz="1600" dirty="0" smtClean="0">
                <a:latin typeface="+mn-lt"/>
              </a:rPr>
              <a:t>Comprehensive identity management and endpoint security</a:t>
            </a:r>
          </a:p>
        </p:txBody>
      </p:sp>
    </p:spTree>
    <p:extLst>
      <p:ext uri="{BB962C8B-B14F-4D97-AF65-F5344CB8AC3E}">
        <p14:creationId xmlns:p14="http://schemas.microsoft.com/office/powerpoint/2010/main" val="190761545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Title 16"/>
          <p:cNvSpPr>
            <a:spLocks noGrp="1"/>
          </p:cNvSpPr>
          <p:nvPr>
            <p:ph type="title"/>
          </p:nvPr>
        </p:nvSpPr>
        <p:spPr/>
        <p:txBody>
          <a:bodyPr/>
          <a:lstStyle/>
          <a:p>
            <a:r>
              <a:rPr lang="en-US" dirty="0" err="1" smtClean="0"/>
              <a:t>FlexCampus</a:t>
            </a:r>
            <a:r>
              <a:rPr lang="en-US" dirty="0" smtClean="0"/>
              <a:t> Solution portfolio</a:t>
            </a:r>
          </a:p>
        </p:txBody>
      </p:sp>
      <p:sp>
        <p:nvSpPr>
          <p:cNvPr id="92" name="Parallelogram 91"/>
          <p:cNvSpPr/>
          <p:nvPr/>
        </p:nvSpPr>
        <p:spPr bwMode="gray">
          <a:xfrm>
            <a:off x="433387" y="1147764"/>
            <a:ext cx="8494045" cy="3003450"/>
          </a:xfrm>
          <a:prstGeom prst="parallelogram">
            <a:avLst>
              <a:gd name="adj" fmla="val 611"/>
            </a:avLst>
          </a:prstGeom>
          <a:solidFill>
            <a:schemeClr val="accent6"/>
          </a:solidFill>
          <a:ln w="25400" cap="flat" cmpd="sng" algn="ctr">
            <a:noFill/>
            <a:prstDash val="solid"/>
          </a:ln>
          <a:effectLst/>
        </p:spPr>
        <p:txBody>
          <a:bodyPr anchor="ctr"/>
          <a:lstStyle/>
          <a:p>
            <a:pPr marL="0" marR="0" lvl="0" indent="0" defTabSz="914400" eaLnBrk="1" fontAlgn="auto" latinLnBrk="0" hangingPunct="1">
              <a:lnSpc>
                <a:spcPct val="85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93" name="Rectangle 92"/>
          <p:cNvSpPr/>
          <p:nvPr/>
        </p:nvSpPr>
        <p:spPr bwMode="gray">
          <a:xfrm>
            <a:off x="2333869" y="1384909"/>
            <a:ext cx="6416675" cy="791860"/>
          </a:xfrm>
          <a:prstGeom prst="rect">
            <a:avLst/>
          </a:prstGeom>
          <a:solidFill>
            <a:schemeClr val="accent1"/>
          </a:solidFill>
          <a:ln w="25400" cap="flat" cmpd="sng" algn="ctr">
            <a:noFill/>
            <a:prstDash val="solid"/>
          </a:ln>
          <a:effectLst/>
        </p:spPr>
        <p:txBody>
          <a:bodyPr anchor="ctr"/>
          <a:lstStyle/>
          <a:p>
            <a:pPr marL="0" marR="0" lvl="0" indent="0" defTabSz="914400" eaLnBrk="1" fontAlgn="auto" latinLnBrk="0" hangingPunct="1">
              <a:lnSpc>
                <a:spcPct val="85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pic>
        <p:nvPicPr>
          <p:cNvPr id="94" name="Picture 17" descr="Data Center.png"/>
          <p:cNvPicPr>
            <a:picLocks noChangeAspect="1"/>
          </p:cNvPicPr>
          <p:nvPr/>
        </p:nvPicPr>
        <p:blipFill>
          <a:blip r:embed="rId3" cstate="email"/>
          <a:srcRect/>
          <a:stretch>
            <a:fillRect/>
          </a:stretch>
        </p:blipFill>
        <p:spPr bwMode="gray">
          <a:xfrm>
            <a:off x="1328424" y="1384909"/>
            <a:ext cx="1845892" cy="794955"/>
          </a:xfrm>
          <a:prstGeom prst="rect">
            <a:avLst/>
          </a:prstGeom>
          <a:noFill/>
          <a:ln w="9525">
            <a:noFill/>
            <a:miter lim="800000"/>
            <a:headEnd/>
            <a:tailEnd/>
          </a:ln>
        </p:spPr>
      </p:pic>
      <p:sp>
        <p:nvSpPr>
          <p:cNvPr id="98" name="Rectangle 97"/>
          <p:cNvSpPr/>
          <p:nvPr/>
        </p:nvSpPr>
        <p:spPr bwMode="gray">
          <a:xfrm>
            <a:off x="2720621" y="2258032"/>
            <a:ext cx="6029923" cy="792798"/>
          </a:xfrm>
          <a:prstGeom prst="rect">
            <a:avLst/>
          </a:prstGeom>
          <a:solidFill>
            <a:schemeClr val="accent1"/>
          </a:solidFill>
          <a:ln w="25400" cap="flat" cmpd="sng" algn="ctr">
            <a:noFill/>
            <a:prstDash val="solid"/>
          </a:ln>
          <a:effectLst/>
        </p:spPr>
        <p:txBody>
          <a:bodyPr anchor="ctr"/>
          <a:lstStyle/>
          <a:p>
            <a:pPr marL="0" marR="0" lvl="0" indent="0" defTabSz="914400" eaLnBrk="1" fontAlgn="auto" latinLnBrk="0" hangingPunct="1">
              <a:lnSpc>
                <a:spcPct val="85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pic>
        <p:nvPicPr>
          <p:cNvPr id="99" name="Picture 29" descr="Branch copy.png"/>
          <p:cNvPicPr preferRelativeResize="0">
            <a:picLocks/>
          </p:cNvPicPr>
          <p:nvPr/>
        </p:nvPicPr>
        <p:blipFill>
          <a:blip r:embed="rId4" cstate="email"/>
          <a:stretch>
            <a:fillRect/>
          </a:stretch>
        </p:blipFill>
        <p:spPr bwMode="gray">
          <a:xfrm>
            <a:off x="1693676" y="2258032"/>
            <a:ext cx="1847088" cy="789144"/>
          </a:xfrm>
          <a:prstGeom prst="rect">
            <a:avLst/>
          </a:prstGeom>
          <a:noFill/>
          <a:ln>
            <a:noFill/>
          </a:ln>
        </p:spPr>
      </p:pic>
      <p:sp>
        <p:nvSpPr>
          <p:cNvPr id="101" name="Rectangle 100"/>
          <p:cNvSpPr/>
          <p:nvPr/>
        </p:nvSpPr>
        <p:spPr bwMode="gray">
          <a:xfrm>
            <a:off x="3227767" y="3114762"/>
            <a:ext cx="5522777" cy="789144"/>
          </a:xfrm>
          <a:prstGeom prst="rect">
            <a:avLst/>
          </a:prstGeom>
          <a:solidFill>
            <a:schemeClr val="accent1"/>
          </a:solidFill>
          <a:ln w="25400" cap="flat" cmpd="sng" algn="ctr">
            <a:noFill/>
            <a:prstDash val="solid"/>
          </a:ln>
          <a:effectLst/>
        </p:spPr>
        <p:txBody>
          <a:bodyPr anchor="ctr"/>
          <a:lstStyle/>
          <a:p>
            <a:pPr marL="0" marR="0" lvl="0" indent="0" defTabSz="914400" eaLnBrk="1" fontAlgn="auto" latinLnBrk="0" hangingPunct="1">
              <a:lnSpc>
                <a:spcPct val="85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pic>
        <p:nvPicPr>
          <p:cNvPr id="102" name="Picture 31" descr="Management.png"/>
          <p:cNvPicPr preferRelativeResize="0">
            <a:picLocks/>
          </p:cNvPicPr>
          <p:nvPr/>
        </p:nvPicPr>
        <p:blipFill>
          <a:blip r:embed="rId5" cstate="email"/>
          <a:srcRect/>
          <a:stretch>
            <a:fillRect/>
          </a:stretch>
        </p:blipFill>
        <p:spPr bwMode="gray">
          <a:xfrm>
            <a:off x="2137085" y="3114762"/>
            <a:ext cx="1847088" cy="789144"/>
          </a:xfrm>
          <a:prstGeom prst="rect">
            <a:avLst/>
          </a:prstGeom>
          <a:noFill/>
          <a:ln>
            <a:noFill/>
          </a:ln>
        </p:spPr>
      </p:pic>
      <p:sp>
        <p:nvSpPr>
          <p:cNvPr id="109" name="Parallelogram 108"/>
          <p:cNvSpPr/>
          <p:nvPr/>
        </p:nvSpPr>
        <p:spPr bwMode="gray">
          <a:xfrm>
            <a:off x="1278542" y="1386054"/>
            <a:ext cx="1897472" cy="793809"/>
          </a:xfrm>
          <a:prstGeom prst="parallelogram">
            <a:avLst/>
          </a:prstGeom>
          <a:solidFill>
            <a:srgbClr val="0073CF">
              <a:alpha val="38000"/>
            </a:srgbClr>
          </a:solidFill>
          <a:ln w="25400" cap="flat" cmpd="sng" algn="ctr">
            <a:noFill/>
            <a:prstDash val="solid"/>
          </a:ln>
          <a:effectLst/>
        </p:spPr>
        <p:txBody>
          <a:bodyPr anchor="ctr"/>
          <a:lstStyle/>
          <a:p>
            <a:pPr marL="0" marR="0" lvl="0" indent="0" defTabSz="914400" eaLnBrk="1" fontAlgn="auto" latinLnBrk="0" hangingPunct="1">
              <a:lnSpc>
                <a:spcPct val="85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111" name="Rectangle 32"/>
          <p:cNvSpPr>
            <a:spLocks noChangeArrowheads="1"/>
          </p:cNvSpPr>
          <p:nvPr/>
        </p:nvSpPr>
        <p:spPr bwMode="gray">
          <a:xfrm>
            <a:off x="411073" y="1506338"/>
            <a:ext cx="1050255" cy="467486"/>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1200" b="0" i="0" u="none" strike="noStrike" kern="0" cap="none" spc="0" normalizeH="0" baseline="0" noProof="0" dirty="0" smtClean="0">
                <a:ln>
                  <a:noFill/>
                </a:ln>
                <a:effectLst/>
                <a:uLnTx/>
                <a:uFillTx/>
              </a:rPr>
              <a:t>FlexCampus Core</a:t>
            </a:r>
            <a:endParaRPr kumimoji="0" lang="en-US" sz="1200" b="0" i="0" u="none" strike="noStrike" kern="0" cap="none" spc="0" normalizeH="0" baseline="0" noProof="0" dirty="0">
              <a:ln>
                <a:noFill/>
              </a:ln>
              <a:effectLst/>
              <a:uLnTx/>
              <a:uFillTx/>
            </a:endParaRPr>
          </a:p>
        </p:txBody>
      </p:sp>
      <p:sp>
        <p:nvSpPr>
          <p:cNvPr id="113" name="Rectangle 41"/>
          <p:cNvSpPr>
            <a:spLocks noChangeArrowheads="1"/>
          </p:cNvSpPr>
          <p:nvPr/>
        </p:nvSpPr>
        <p:spPr bwMode="gray">
          <a:xfrm>
            <a:off x="665331" y="2421605"/>
            <a:ext cx="995785" cy="467486"/>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1200" b="0" i="0" u="none" strike="noStrike" kern="0" cap="none" spc="0" normalizeH="0" baseline="0" noProof="0" dirty="0" err="1" smtClean="0">
                <a:ln>
                  <a:noFill/>
                </a:ln>
                <a:effectLst/>
                <a:uLnTx/>
                <a:uFillTx/>
              </a:rPr>
              <a:t>FlexCampus</a:t>
            </a:r>
            <a:endParaRPr kumimoji="0" lang="en-US" sz="1200" b="0" i="0" u="none" strike="noStrike" kern="0" cap="none" spc="0" normalizeH="0" baseline="0" noProof="0" dirty="0" smtClean="0">
              <a:ln>
                <a:noFill/>
              </a:ln>
              <a:effectLst/>
              <a:uLnTx/>
              <a:uFillTx/>
            </a:endParaRPr>
          </a:p>
          <a:p>
            <a:pPr marL="0" marR="0" lvl="0" indent="0" algn="ctr" defTabSz="914400" eaLnBrk="1" fontAlgn="auto" latinLnBrk="0" hangingPunct="1">
              <a:lnSpc>
                <a:spcPct val="85000"/>
              </a:lnSpc>
              <a:spcBef>
                <a:spcPts val="0"/>
              </a:spcBef>
              <a:spcAft>
                <a:spcPts val="0"/>
              </a:spcAft>
              <a:buClrTx/>
              <a:buSzTx/>
              <a:buFontTx/>
              <a:buNone/>
              <a:tabLst/>
              <a:defRPr/>
            </a:pPr>
            <a:r>
              <a:rPr lang="en-US" sz="1200" kern="0" dirty="0" smtClean="0"/>
              <a:t>E</a:t>
            </a:r>
            <a:r>
              <a:rPr kumimoji="0" lang="en-US" sz="1200" b="0" i="0" u="none" strike="noStrike" kern="0" cap="none" spc="0" normalizeH="0" baseline="0" noProof="0" dirty="0" err="1" smtClean="0">
                <a:ln>
                  <a:noFill/>
                </a:ln>
                <a:effectLst/>
                <a:uLnTx/>
                <a:uFillTx/>
              </a:rPr>
              <a:t>dge</a:t>
            </a:r>
            <a:endParaRPr kumimoji="0" lang="en-US" sz="1200" b="0" i="0" u="none" strike="noStrike" kern="0" cap="none" spc="0" normalizeH="0" baseline="0" noProof="0" dirty="0">
              <a:ln>
                <a:noFill/>
              </a:ln>
              <a:effectLst/>
              <a:uLnTx/>
              <a:uFillTx/>
            </a:endParaRPr>
          </a:p>
        </p:txBody>
      </p:sp>
      <p:sp>
        <p:nvSpPr>
          <p:cNvPr id="114" name="Rectangle 42"/>
          <p:cNvSpPr>
            <a:spLocks noChangeArrowheads="1"/>
          </p:cNvSpPr>
          <p:nvPr/>
        </p:nvSpPr>
        <p:spPr bwMode="gray">
          <a:xfrm>
            <a:off x="794640" y="3352236"/>
            <a:ext cx="1334020" cy="286866"/>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1200" b="0" i="0" u="none" strike="noStrike" kern="0" cap="none" spc="0" normalizeH="0" baseline="0" noProof="0" dirty="0" smtClean="0">
                <a:ln>
                  <a:noFill/>
                </a:ln>
                <a:effectLst/>
                <a:uLnTx/>
                <a:uFillTx/>
              </a:rPr>
              <a:t>FlexManagement</a:t>
            </a:r>
            <a:endParaRPr kumimoji="0" lang="en-US" sz="1200" b="0" i="0" u="none" strike="noStrike" kern="0" cap="none" spc="0" normalizeH="0" baseline="0" noProof="0" dirty="0">
              <a:ln>
                <a:noFill/>
              </a:ln>
              <a:effectLst/>
              <a:uLnTx/>
              <a:uFillTx/>
            </a:endParaRPr>
          </a:p>
        </p:txBody>
      </p:sp>
      <p:sp>
        <p:nvSpPr>
          <p:cNvPr id="118" name="Rectangle 81"/>
          <p:cNvSpPr>
            <a:spLocks noChangeArrowheads="1"/>
          </p:cNvSpPr>
          <p:nvPr/>
        </p:nvSpPr>
        <p:spPr bwMode="gray">
          <a:xfrm>
            <a:off x="5187431" y="3704051"/>
            <a:ext cx="1891865" cy="256763"/>
          </a:xfrm>
          <a:prstGeom prst="rect">
            <a:avLst/>
          </a:prstGeom>
          <a:noFill/>
          <a:ln w="9525">
            <a:noFill/>
            <a:miter lim="800000"/>
            <a:headEnd/>
            <a:tailEnd/>
          </a:ln>
        </p:spPr>
        <p:txBody>
          <a:bodyPr wrap="none">
            <a:spAutoFit/>
          </a:bodyPr>
          <a:lstStyle/>
          <a:p>
            <a:pPr marL="0" marR="0" lvl="0" indent="0" algn="l" defTabSz="914400" eaLnBrk="1" fontAlgn="auto" latinLnBrk="0" hangingPunct="1">
              <a:lnSpc>
                <a:spcPct val="85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chemeClr val="bg1"/>
                </a:solidFill>
                <a:effectLst/>
                <a:uLnTx/>
                <a:uFillTx/>
              </a:rPr>
              <a:t>Intelligent </a:t>
            </a:r>
            <a:r>
              <a:rPr kumimoji="0" lang="en-US" sz="1000" b="0" i="0" u="none" strike="noStrike" kern="0" cap="none" spc="0" normalizeH="0" baseline="0" noProof="0" dirty="0">
                <a:ln>
                  <a:noFill/>
                </a:ln>
                <a:solidFill>
                  <a:schemeClr val="bg1"/>
                </a:solidFill>
                <a:effectLst/>
                <a:uLnTx/>
                <a:uFillTx/>
              </a:rPr>
              <a:t>Management </a:t>
            </a:r>
            <a:r>
              <a:rPr kumimoji="0" lang="en-US" sz="1000" b="0" i="0" u="none" strike="noStrike" kern="0" cap="none" spc="0" normalizeH="0" baseline="0" noProof="0" dirty="0" smtClean="0">
                <a:ln>
                  <a:noFill/>
                </a:ln>
                <a:solidFill>
                  <a:schemeClr val="bg1"/>
                </a:solidFill>
                <a:effectLst/>
                <a:uLnTx/>
                <a:uFillTx/>
              </a:rPr>
              <a:t>Center</a:t>
            </a:r>
          </a:p>
        </p:txBody>
      </p:sp>
      <p:sp>
        <p:nvSpPr>
          <p:cNvPr id="134" name="Rectangle 50"/>
          <p:cNvSpPr>
            <a:spLocks noChangeArrowheads="1"/>
          </p:cNvSpPr>
          <p:nvPr/>
        </p:nvSpPr>
        <p:spPr bwMode="gray">
          <a:xfrm>
            <a:off x="6402081" y="1395175"/>
            <a:ext cx="667170" cy="256763"/>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85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chemeClr val="bg1"/>
                </a:solidFill>
                <a:effectLst/>
                <a:uLnTx/>
                <a:uFillTx/>
              </a:rPr>
              <a:t>Wireless</a:t>
            </a:r>
            <a:endParaRPr kumimoji="0" lang="en-US" sz="1000" b="0" i="0" u="none" strike="noStrike" kern="0" cap="none" spc="0" normalizeH="0" baseline="0" noProof="0" dirty="0">
              <a:ln>
                <a:noFill/>
              </a:ln>
              <a:solidFill>
                <a:schemeClr val="bg1"/>
              </a:solidFill>
              <a:effectLst/>
              <a:uLnTx/>
              <a:uFillTx/>
            </a:endParaRPr>
          </a:p>
        </p:txBody>
      </p:sp>
      <p:sp>
        <p:nvSpPr>
          <p:cNvPr id="135" name="Rectangle 51"/>
          <p:cNvSpPr>
            <a:spLocks noChangeArrowheads="1"/>
          </p:cNvSpPr>
          <p:nvPr/>
        </p:nvSpPr>
        <p:spPr bwMode="gray">
          <a:xfrm>
            <a:off x="3297908" y="1384215"/>
            <a:ext cx="596638" cy="256763"/>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85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chemeClr val="bg1"/>
                </a:solidFill>
                <a:effectLst/>
                <a:uLnTx/>
                <a:uFillTx/>
              </a:rPr>
              <a:t>Routing</a:t>
            </a:r>
            <a:endParaRPr kumimoji="0" lang="en-US" sz="1000" b="0" i="0" u="none" strike="noStrike" kern="0" cap="none" spc="0" normalizeH="0" baseline="0" noProof="0" dirty="0">
              <a:ln>
                <a:noFill/>
              </a:ln>
              <a:solidFill>
                <a:schemeClr val="bg1"/>
              </a:solidFill>
              <a:effectLst/>
              <a:uLnTx/>
              <a:uFillTx/>
            </a:endParaRPr>
          </a:p>
        </p:txBody>
      </p:sp>
      <p:sp>
        <p:nvSpPr>
          <p:cNvPr id="136" name="Rectangle 53"/>
          <p:cNvSpPr>
            <a:spLocks noChangeArrowheads="1"/>
          </p:cNvSpPr>
          <p:nvPr/>
        </p:nvSpPr>
        <p:spPr bwMode="gray">
          <a:xfrm>
            <a:off x="7642469" y="1384215"/>
            <a:ext cx="620713" cy="257569"/>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85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solidFill>
                <a:effectLst/>
                <a:uLnTx/>
                <a:uFillTx/>
              </a:rPr>
              <a:t>Security</a:t>
            </a:r>
          </a:p>
        </p:txBody>
      </p:sp>
      <p:sp>
        <p:nvSpPr>
          <p:cNvPr id="142" name="Rectangle 74"/>
          <p:cNvSpPr>
            <a:spLocks noChangeArrowheads="1"/>
          </p:cNvSpPr>
          <p:nvPr/>
        </p:nvSpPr>
        <p:spPr bwMode="gray">
          <a:xfrm>
            <a:off x="3921782" y="2297220"/>
            <a:ext cx="721672" cy="256763"/>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85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chemeClr val="bg1"/>
                </a:solidFill>
                <a:effectLst/>
                <a:uLnTx/>
                <a:uFillTx/>
              </a:rPr>
              <a:t>Switching</a:t>
            </a:r>
          </a:p>
        </p:txBody>
      </p:sp>
      <p:sp>
        <p:nvSpPr>
          <p:cNvPr id="143" name="Rectangle 75"/>
          <p:cNvSpPr>
            <a:spLocks noChangeArrowheads="1"/>
          </p:cNvSpPr>
          <p:nvPr/>
        </p:nvSpPr>
        <p:spPr bwMode="gray">
          <a:xfrm>
            <a:off x="5715739" y="2297220"/>
            <a:ext cx="666750" cy="257567"/>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85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solidFill>
                <a:effectLst/>
                <a:uLnTx/>
                <a:uFillTx/>
              </a:rPr>
              <a:t>Wireless</a:t>
            </a:r>
          </a:p>
        </p:txBody>
      </p:sp>
      <p:sp>
        <p:nvSpPr>
          <p:cNvPr id="144" name="Rectangle 76"/>
          <p:cNvSpPr>
            <a:spLocks noChangeArrowheads="1"/>
          </p:cNvSpPr>
          <p:nvPr/>
        </p:nvSpPr>
        <p:spPr bwMode="gray">
          <a:xfrm>
            <a:off x="7133071" y="2297220"/>
            <a:ext cx="622286" cy="256763"/>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85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chemeClr val="bg1"/>
                </a:solidFill>
                <a:effectLst/>
                <a:uLnTx/>
                <a:uFillTx/>
              </a:rPr>
              <a:t>Security</a:t>
            </a:r>
            <a:endParaRPr kumimoji="0" lang="en-US" sz="1000" b="0" i="0" u="none" strike="noStrike" kern="0" cap="none" spc="0" normalizeH="0" baseline="0" noProof="0" dirty="0">
              <a:ln>
                <a:noFill/>
              </a:ln>
              <a:solidFill>
                <a:schemeClr val="bg1"/>
              </a:solidFill>
              <a:effectLst/>
              <a:uLnTx/>
              <a:uFillTx/>
            </a:endParaRPr>
          </a:p>
        </p:txBody>
      </p:sp>
      <p:sp>
        <p:nvSpPr>
          <p:cNvPr id="146" name="Rectangle 60"/>
          <p:cNvSpPr>
            <a:spLocks noChangeArrowheads="1"/>
          </p:cNvSpPr>
          <p:nvPr/>
        </p:nvSpPr>
        <p:spPr bwMode="gray">
          <a:xfrm>
            <a:off x="4709766" y="1384215"/>
            <a:ext cx="721672" cy="256763"/>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85000"/>
              </a:lnSpc>
              <a:spcBef>
                <a:spcPts val="0"/>
              </a:spcBef>
              <a:spcAft>
                <a:spcPts val="0"/>
              </a:spcAft>
              <a:buClrTx/>
              <a:buSzTx/>
              <a:buFontTx/>
              <a:buNone/>
              <a:tabLst/>
              <a:defRPr/>
            </a:pPr>
            <a:r>
              <a:rPr lang="en-US" sz="1000" kern="0" dirty="0" smtClean="0">
                <a:solidFill>
                  <a:schemeClr val="bg1"/>
                </a:solidFill>
              </a:rPr>
              <a:t>Switching</a:t>
            </a:r>
            <a:endParaRPr kumimoji="0" lang="en-US" sz="1000" b="0" i="0" u="none" strike="noStrike" kern="0" cap="none" spc="0" normalizeH="0" baseline="0" noProof="0" dirty="0">
              <a:ln>
                <a:noFill/>
              </a:ln>
              <a:solidFill>
                <a:schemeClr val="bg1"/>
              </a:solidFill>
              <a:effectLst/>
              <a:uLnTx/>
              <a:uFillTx/>
            </a:endParaRPr>
          </a:p>
        </p:txBody>
      </p:sp>
      <p:pic>
        <p:nvPicPr>
          <p:cNvPr id="62" name="Picture 88" descr="E:\H3C Wireless\Wireless product photo\H3C Wireless Product Photo's 10_23_2009\LSR1WCM2A1\LSR1WCM2A1_FL_0903.gi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337531" y="1618713"/>
            <a:ext cx="752043" cy="437493"/>
          </a:xfrm>
          <a:prstGeom prst="rect">
            <a:avLst/>
          </a:prstGeom>
          <a:noFill/>
        </p:spPr>
      </p:pic>
      <p:pic>
        <p:nvPicPr>
          <p:cNvPr id="69" name="Picture 45" descr="1"/>
          <p:cNvPicPr>
            <a:picLocks noChangeAspect="1" noChangeArrowheads="1"/>
          </p:cNvPicPr>
          <p:nvPr/>
        </p:nvPicPr>
        <p:blipFill>
          <a:blip r:embed="rId7" cstate="email"/>
          <a:srcRect/>
          <a:stretch>
            <a:fillRect/>
          </a:stretch>
        </p:blipFill>
        <p:spPr bwMode="auto">
          <a:xfrm>
            <a:off x="5687824" y="3168986"/>
            <a:ext cx="717175" cy="508831"/>
          </a:xfrm>
          <a:prstGeom prst="rect">
            <a:avLst/>
          </a:prstGeom>
          <a:noFill/>
          <a:ln w="9525">
            <a:solidFill>
              <a:schemeClr val="tx1"/>
            </a:solidFill>
            <a:miter lim="800000"/>
            <a:headEnd/>
            <a:tailEnd/>
          </a:ln>
          <a:effectLst/>
        </p:spPr>
      </p:pic>
      <p:pic>
        <p:nvPicPr>
          <p:cNvPr id="70" name="Picture 1"/>
          <p:cNvPicPr>
            <a:picLocks noChangeAspect="1" noChangeArrowheads="1"/>
          </p:cNvPicPr>
          <p:nvPr/>
        </p:nvPicPr>
        <p:blipFill>
          <a:blip r:embed="rId8" cstate="email"/>
          <a:srcRect/>
          <a:stretch>
            <a:fillRect/>
          </a:stretch>
        </p:blipFill>
        <p:spPr bwMode="auto">
          <a:xfrm>
            <a:off x="3256764" y="1695028"/>
            <a:ext cx="714563" cy="398788"/>
          </a:xfrm>
          <a:prstGeom prst="rect">
            <a:avLst/>
          </a:prstGeom>
          <a:noFill/>
          <a:ln w="9525">
            <a:noFill/>
            <a:miter lim="800000"/>
            <a:headEnd/>
            <a:tailEnd/>
          </a:ln>
          <a:effectLst/>
        </p:spPr>
      </p:pic>
      <p:pic>
        <p:nvPicPr>
          <p:cNvPr id="72" name="Picture 71" descr="JC125B__A9512 Switch Chassis_G12180207062010.png"/>
          <p:cNvPicPr>
            <a:picLocks noChangeAspect="1"/>
          </p:cNvPicPr>
          <p:nvPr/>
        </p:nvPicPr>
        <p:blipFill>
          <a:blip r:embed="rId9" cstate="email"/>
          <a:stretch>
            <a:fillRect/>
          </a:stretch>
        </p:blipFill>
        <p:spPr>
          <a:xfrm flipH="1">
            <a:off x="4367498" y="1511490"/>
            <a:ext cx="403171" cy="695889"/>
          </a:xfrm>
          <a:prstGeom prst="rect">
            <a:avLst/>
          </a:prstGeom>
        </p:spPr>
      </p:pic>
      <p:pic>
        <p:nvPicPr>
          <p:cNvPr id="73" name="Picture 72" descr="JD238B__A7510 Switch Chassis_G12002192052010.png"/>
          <p:cNvPicPr>
            <a:picLocks noChangeAspect="1"/>
          </p:cNvPicPr>
          <p:nvPr/>
        </p:nvPicPr>
        <p:blipFill>
          <a:blip r:embed="rId10" cstate="email"/>
          <a:stretch>
            <a:fillRect/>
          </a:stretch>
        </p:blipFill>
        <p:spPr>
          <a:xfrm>
            <a:off x="4928799" y="1587284"/>
            <a:ext cx="362656" cy="606253"/>
          </a:xfrm>
          <a:prstGeom prst="rect">
            <a:avLst/>
          </a:prstGeom>
        </p:spPr>
      </p:pic>
      <p:pic>
        <p:nvPicPr>
          <p:cNvPr id="74" name="Picture 73" descr="J9639A__G12811071112010.png"/>
          <p:cNvPicPr>
            <a:picLocks noChangeAspect="1"/>
          </p:cNvPicPr>
          <p:nvPr/>
        </p:nvPicPr>
        <p:blipFill>
          <a:blip r:embed="rId11" cstate="email"/>
          <a:stretch>
            <a:fillRect/>
          </a:stretch>
        </p:blipFill>
        <p:spPr>
          <a:xfrm>
            <a:off x="5331907" y="1677892"/>
            <a:ext cx="489844" cy="438715"/>
          </a:xfrm>
          <a:prstGeom prst="rect">
            <a:avLst/>
          </a:prstGeom>
        </p:spPr>
      </p:pic>
      <p:pic>
        <p:nvPicPr>
          <p:cNvPr id="76" name="Picture 75" descr="slide26__JC022A__5100N_FT.png"/>
          <p:cNvPicPr>
            <a:picLocks noChangeAspect="1"/>
          </p:cNvPicPr>
          <p:nvPr/>
        </p:nvPicPr>
        <p:blipFill>
          <a:blip r:embed="rId12" cstate="email"/>
          <a:stretch>
            <a:fillRect/>
          </a:stretch>
        </p:blipFill>
        <p:spPr>
          <a:xfrm>
            <a:off x="7556263" y="1710275"/>
            <a:ext cx="805398" cy="348824"/>
          </a:xfrm>
          <a:prstGeom prst="rect">
            <a:avLst/>
          </a:prstGeom>
        </p:spPr>
      </p:pic>
      <p:pic>
        <p:nvPicPr>
          <p:cNvPr id="83" name="Picture 82" descr="JC375A__G12180149062010_png.png"/>
          <p:cNvPicPr>
            <a:picLocks noChangeAspect="1"/>
          </p:cNvPicPr>
          <p:nvPr/>
        </p:nvPicPr>
        <p:blipFill>
          <a:blip r:embed="rId13" cstate="email"/>
          <a:stretch>
            <a:fillRect/>
          </a:stretch>
        </p:blipFill>
        <p:spPr>
          <a:xfrm>
            <a:off x="3607234" y="2571389"/>
            <a:ext cx="818749" cy="277928"/>
          </a:xfrm>
          <a:prstGeom prst="rect">
            <a:avLst/>
          </a:prstGeom>
        </p:spPr>
      </p:pic>
      <p:pic>
        <p:nvPicPr>
          <p:cNvPr id="85" name="Picture 84" descr="JD472A__G12671064102010.png"/>
          <p:cNvPicPr>
            <a:picLocks noChangeAspect="1"/>
          </p:cNvPicPr>
          <p:nvPr/>
        </p:nvPicPr>
        <p:blipFill>
          <a:blip r:embed="rId14" cstate="email"/>
          <a:stretch>
            <a:fillRect/>
          </a:stretch>
        </p:blipFill>
        <p:spPr>
          <a:xfrm>
            <a:off x="5580097" y="2519944"/>
            <a:ext cx="508672" cy="415580"/>
          </a:xfrm>
          <a:prstGeom prst="rect">
            <a:avLst/>
          </a:prstGeom>
        </p:spPr>
      </p:pic>
      <p:pic>
        <p:nvPicPr>
          <p:cNvPr id="86" name="Picture 85" descr="slide23_3__MSM410__top-view_G10392006042009_png_PNG.png"/>
          <p:cNvPicPr>
            <a:picLocks noChangeAspect="1"/>
          </p:cNvPicPr>
          <p:nvPr/>
        </p:nvPicPr>
        <p:blipFill>
          <a:blip r:embed="rId15" cstate="email"/>
          <a:stretch>
            <a:fillRect/>
          </a:stretch>
        </p:blipFill>
        <p:spPr>
          <a:xfrm>
            <a:off x="6082714" y="2514601"/>
            <a:ext cx="353286" cy="473620"/>
          </a:xfrm>
          <a:prstGeom prst="rect">
            <a:avLst/>
          </a:prstGeom>
        </p:spPr>
      </p:pic>
      <p:pic>
        <p:nvPicPr>
          <p:cNvPr id="87" name="Picture 2"/>
          <p:cNvPicPr>
            <a:picLocks noChangeAspect="1" noChangeArrowheads="1"/>
          </p:cNvPicPr>
          <p:nvPr/>
        </p:nvPicPr>
        <p:blipFill>
          <a:blip r:embed="rId16" cstate="email"/>
          <a:srcRect/>
          <a:stretch>
            <a:fillRect/>
          </a:stretch>
        </p:blipFill>
        <p:spPr bwMode="auto">
          <a:xfrm>
            <a:off x="7031442" y="2611588"/>
            <a:ext cx="886477" cy="328970"/>
          </a:xfrm>
          <a:prstGeom prst="rect">
            <a:avLst/>
          </a:prstGeom>
          <a:noFill/>
          <a:ln w="9525">
            <a:noFill/>
            <a:miter lim="800000"/>
            <a:headEnd/>
            <a:tailEnd/>
          </a:ln>
          <a:effectLst/>
        </p:spPr>
      </p:pic>
      <p:pic>
        <p:nvPicPr>
          <p:cNvPr id="53" name="Picture 1" descr="J9540A__G12811059112010.png"/>
          <p:cNvPicPr>
            <a:picLocks noChangeAspect="1" noChangeArrowheads="1"/>
          </p:cNvPicPr>
          <p:nvPr/>
        </p:nvPicPr>
        <p:blipFill>
          <a:blip r:embed="rId17" cstate="email"/>
          <a:srcRect/>
          <a:stretch>
            <a:fillRect/>
          </a:stretch>
        </p:blipFill>
        <p:spPr bwMode="auto">
          <a:xfrm>
            <a:off x="4467718" y="2501762"/>
            <a:ext cx="576757" cy="485165"/>
          </a:xfrm>
          <a:prstGeom prst="rect">
            <a:avLst/>
          </a:prstGeom>
          <a:noFill/>
          <a:ln w="9525">
            <a:noFill/>
            <a:miter lim="800000"/>
            <a:headEnd/>
            <a:tailEnd/>
          </a:ln>
        </p:spPr>
      </p:pic>
      <p:sp>
        <p:nvSpPr>
          <p:cNvPr id="43" name="Parallelogram 42"/>
          <p:cNvSpPr/>
          <p:nvPr/>
        </p:nvSpPr>
        <p:spPr bwMode="gray">
          <a:xfrm>
            <a:off x="1634591" y="2261578"/>
            <a:ext cx="1966365" cy="789144"/>
          </a:xfrm>
          <a:prstGeom prst="parallelogram">
            <a:avLst/>
          </a:prstGeom>
          <a:solidFill>
            <a:srgbClr val="0073CF">
              <a:alpha val="38000"/>
            </a:srgbClr>
          </a:solidFill>
          <a:ln w="25400" cap="flat" cmpd="sng" algn="ctr">
            <a:noFill/>
            <a:prstDash val="solid"/>
          </a:ln>
          <a:effectLst/>
        </p:spPr>
        <p:txBody>
          <a:bodyPr anchor="ctr"/>
          <a:lstStyle/>
          <a:p>
            <a:pPr marL="0" marR="0" lvl="0" indent="0" defTabSz="914400" eaLnBrk="1" fontAlgn="auto" latinLnBrk="0" hangingPunct="1">
              <a:lnSpc>
                <a:spcPct val="85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
        <p:nvSpPr>
          <p:cNvPr id="44" name="Parallelogram 43"/>
          <p:cNvSpPr/>
          <p:nvPr/>
        </p:nvSpPr>
        <p:spPr bwMode="gray">
          <a:xfrm>
            <a:off x="2107582" y="3117543"/>
            <a:ext cx="1866124" cy="789144"/>
          </a:xfrm>
          <a:prstGeom prst="parallelogram">
            <a:avLst/>
          </a:prstGeom>
          <a:solidFill>
            <a:srgbClr val="0073CF">
              <a:alpha val="38000"/>
            </a:srgbClr>
          </a:solidFill>
          <a:ln w="25400" cap="flat" cmpd="sng" algn="ctr">
            <a:noFill/>
            <a:prstDash val="solid"/>
          </a:ln>
          <a:effectLst/>
        </p:spPr>
        <p:txBody>
          <a:bodyPr anchor="ctr"/>
          <a:lstStyle/>
          <a:p>
            <a:pPr marL="0" marR="0" lvl="0" indent="0" defTabSz="914400" eaLnBrk="1" fontAlgn="auto" latinLnBrk="0" hangingPunct="1">
              <a:lnSpc>
                <a:spcPct val="85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n-lt"/>
              <a:ea typeface="+mn-ea"/>
              <a:cs typeface="+mn-cs"/>
            </a:endParaRPr>
          </a:p>
        </p:txBody>
      </p:sp>
    </p:spTree>
    <p:extLst>
      <p:ext uri="{BB962C8B-B14F-4D97-AF65-F5344CB8AC3E}">
        <p14:creationId xmlns:p14="http://schemas.microsoft.com/office/powerpoint/2010/main" val="348468271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subTitle" idx="1"/>
          </p:nvPr>
        </p:nvSpPr>
        <p:spPr/>
        <p:txBody>
          <a:bodyPr/>
          <a:lstStyle/>
          <a:p>
            <a:r>
              <a:rPr lang="en-US" dirty="0" smtClean="0">
                <a:latin typeface="+mn-lt"/>
              </a:rPr>
              <a:t>Innovative 2-tier architecture with the Intelligent Resilient Framework (IRF)</a:t>
            </a:r>
            <a:endParaRPr lang="en-US" dirty="0">
              <a:latin typeface="+mn-lt"/>
            </a:endParaRPr>
          </a:p>
        </p:txBody>
      </p:sp>
      <p:sp>
        <p:nvSpPr>
          <p:cNvPr id="6" name="Title 5"/>
          <p:cNvSpPr>
            <a:spLocks noGrp="1"/>
          </p:cNvSpPr>
          <p:nvPr>
            <p:ph type="title"/>
          </p:nvPr>
        </p:nvSpPr>
        <p:spPr/>
        <p:txBody>
          <a:bodyPr/>
          <a:lstStyle/>
          <a:p>
            <a:r>
              <a:rPr lang="en-US" dirty="0" err="1" smtClean="0">
                <a:latin typeface="+mj-lt"/>
              </a:rPr>
              <a:t>FlexCampus</a:t>
            </a:r>
            <a:r>
              <a:rPr lang="en-US" dirty="0" smtClean="0">
                <a:latin typeface="+mj-lt"/>
              </a:rPr>
              <a:t> simplifies the campus LAN</a:t>
            </a:r>
          </a:p>
        </p:txBody>
      </p:sp>
      <p:sp>
        <p:nvSpPr>
          <p:cNvPr id="8" name="Content Placeholder 7"/>
          <p:cNvSpPr>
            <a:spLocks noGrp="1"/>
          </p:cNvSpPr>
          <p:nvPr>
            <p:ph type="body" sz="quarter" idx="14"/>
          </p:nvPr>
        </p:nvSpPr>
        <p:spPr>
          <a:xfrm>
            <a:off x="331200" y="3439114"/>
            <a:ext cx="4200339" cy="1132886"/>
          </a:xfrm>
        </p:spPr>
        <p:txBody>
          <a:bodyPr>
            <a:normAutofit/>
          </a:bodyPr>
          <a:lstStyle/>
          <a:p>
            <a:pPr marL="285750" indent="-285750">
              <a:spcBef>
                <a:spcPts val="600"/>
              </a:spcBef>
              <a:buClr>
                <a:schemeClr val="accent1"/>
              </a:buClr>
              <a:buFont typeface="Arial" pitchFamily="34" charset="0"/>
              <a:buChar char="•"/>
            </a:pPr>
            <a:r>
              <a:rPr lang="en-US" sz="1600" b="0" dirty="0" smtClean="0">
                <a:latin typeface="+mn-lt"/>
              </a:rPr>
              <a:t>85% reduction in management complexity</a:t>
            </a:r>
          </a:p>
          <a:p>
            <a:pPr marL="285750" indent="-285750">
              <a:spcBef>
                <a:spcPts val="600"/>
              </a:spcBef>
              <a:buClr>
                <a:schemeClr val="accent1"/>
              </a:buClr>
              <a:buFont typeface="Arial" pitchFamily="34" charset="0"/>
              <a:buChar char="•"/>
            </a:pPr>
            <a:r>
              <a:rPr lang="en-US" sz="1600" b="0" dirty="0" smtClean="0">
                <a:latin typeface="+mn-lt"/>
              </a:rPr>
              <a:t>Manage 5 virtual switches with IRF vs.</a:t>
            </a:r>
            <a:br>
              <a:rPr lang="en-US" sz="1600" b="0" dirty="0" smtClean="0">
                <a:latin typeface="+mn-lt"/>
              </a:rPr>
            </a:br>
            <a:r>
              <a:rPr lang="en-US" sz="1600" b="0" dirty="0" smtClean="0">
                <a:latin typeface="+mn-lt"/>
              </a:rPr>
              <a:t>42 physical switches</a:t>
            </a:r>
          </a:p>
        </p:txBody>
      </p:sp>
      <p:sp>
        <p:nvSpPr>
          <p:cNvPr id="9" name="Content Placeholder 7"/>
          <p:cNvSpPr txBox="1">
            <a:spLocks/>
          </p:cNvSpPr>
          <p:nvPr/>
        </p:nvSpPr>
        <p:spPr>
          <a:xfrm>
            <a:off x="4806669" y="3406746"/>
            <a:ext cx="4113213" cy="1125697"/>
          </a:xfrm>
          <a:prstGeom prst="rect">
            <a:avLst/>
          </a:prstGeom>
        </p:spPr>
        <p:txBody>
          <a:bodyPr vert="horz" lIns="91440" tIns="45720" rIns="91440" bIns="45720" rtlCol="0">
            <a:noAutofit/>
          </a:bodyPr>
          <a:lstStyle/>
          <a:p>
            <a:pPr marL="285750" lvl="0" indent="-285750">
              <a:lnSpc>
                <a:spcPct val="110000"/>
              </a:lnSpc>
              <a:spcBef>
                <a:spcPts val="600"/>
              </a:spcBef>
              <a:spcAft>
                <a:spcPts val="140"/>
              </a:spcAft>
              <a:buClr>
                <a:schemeClr val="accent1"/>
              </a:buClr>
              <a:buSzPct val="100000"/>
              <a:buFont typeface="Arial" pitchFamily="34" charset="0"/>
              <a:buChar char="•"/>
            </a:pPr>
            <a:r>
              <a:rPr lang="en-US" sz="1600" dirty="0" smtClean="0">
                <a:solidFill>
                  <a:schemeClr val="accent1"/>
                </a:solidFill>
                <a:cs typeface="Arial"/>
              </a:rPr>
              <a:t>Flattened architecture – 2 tiers with</a:t>
            </a:r>
            <a:br>
              <a:rPr lang="en-US" sz="1600" dirty="0" smtClean="0">
                <a:solidFill>
                  <a:schemeClr val="accent1"/>
                </a:solidFill>
                <a:cs typeface="Arial"/>
              </a:rPr>
            </a:br>
            <a:r>
              <a:rPr lang="en-US" sz="1600" dirty="0" smtClean="0">
                <a:solidFill>
                  <a:schemeClr val="accent1"/>
                </a:solidFill>
                <a:cs typeface="Arial"/>
              </a:rPr>
              <a:t>no aggregation</a:t>
            </a:r>
          </a:p>
          <a:p>
            <a:pPr marL="285750" lvl="0" indent="-285750">
              <a:lnSpc>
                <a:spcPct val="110000"/>
              </a:lnSpc>
              <a:spcBef>
                <a:spcPts val="600"/>
              </a:spcBef>
              <a:spcAft>
                <a:spcPts val="140"/>
              </a:spcAft>
              <a:buClr>
                <a:schemeClr val="accent1"/>
              </a:buClr>
              <a:buSzPct val="100000"/>
              <a:buFont typeface="Arial" pitchFamily="34" charset="0"/>
              <a:buChar char="•"/>
            </a:pPr>
            <a:r>
              <a:rPr lang="en-US" sz="1600" dirty="0" smtClean="0">
                <a:solidFill>
                  <a:schemeClr val="accent1"/>
                </a:solidFill>
                <a:cs typeface="Arial"/>
              </a:rPr>
              <a:t>Embedded WLAN controller further reduces complexity and cost</a:t>
            </a:r>
          </a:p>
        </p:txBody>
      </p:sp>
      <p:sp>
        <p:nvSpPr>
          <p:cNvPr id="11" name="Rectangle 10"/>
          <p:cNvSpPr/>
          <p:nvPr/>
        </p:nvSpPr>
        <p:spPr>
          <a:xfrm>
            <a:off x="372796" y="1265238"/>
            <a:ext cx="1920240" cy="931862"/>
          </a:xfrm>
          <a:prstGeom prst="rect">
            <a:avLst/>
          </a:prstGeom>
          <a:no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1600" dirty="0" smtClean="0">
              <a:solidFill>
                <a:prstClr val="white"/>
              </a:solidFill>
              <a:latin typeface="+mj-lt"/>
            </a:endParaRPr>
          </a:p>
        </p:txBody>
      </p:sp>
      <p:sp>
        <p:nvSpPr>
          <p:cNvPr id="12" name="Rectangle 11"/>
          <p:cNvSpPr/>
          <p:nvPr/>
        </p:nvSpPr>
        <p:spPr>
          <a:xfrm>
            <a:off x="2476234" y="1265238"/>
            <a:ext cx="1920240" cy="931862"/>
          </a:xfrm>
          <a:prstGeom prst="rect">
            <a:avLst/>
          </a:prstGeom>
          <a:no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1600" dirty="0" smtClean="0">
              <a:solidFill>
                <a:prstClr val="white"/>
              </a:solidFill>
              <a:latin typeface="+mj-lt"/>
            </a:endParaRPr>
          </a:p>
        </p:txBody>
      </p:sp>
      <p:sp>
        <p:nvSpPr>
          <p:cNvPr id="13" name="Rectangle 12"/>
          <p:cNvSpPr/>
          <p:nvPr/>
        </p:nvSpPr>
        <p:spPr>
          <a:xfrm>
            <a:off x="4579672" y="1265238"/>
            <a:ext cx="1920240" cy="931862"/>
          </a:xfrm>
          <a:prstGeom prst="rect">
            <a:avLst/>
          </a:prstGeom>
          <a:no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1600" dirty="0" smtClean="0">
              <a:solidFill>
                <a:prstClr val="white"/>
              </a:solidFill>
              <a:latin typeface="+mj-lt"/>
            </a:endParaRPr>
          </a:p>
        </p:txBody>
      </p:sp>
      <p:sp>
        <p:nvSpPr>
          <p:cNvPr id="14" name="Rectangle 13"/>
          <p:cNvSpPr/>
          <p:nvPr/>
        </p:nvSpPr>
        <p:spPr>
          <a:xfrm>
            <a:off x="6683109" y="1265238"/>
            <a:ext cx="1920240" cy="931862"/>
          </a:xfrm>
          <a:prstGeom prst="rect">
            <a:avLst/>
          </a:prstGeom>
          <a:no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1600" dirty="0" smtClean="0">
              <a:solidFill>
                <a:prstClr val="white"/>
              </a:solidFill>
              <a:latin typeface="+mj-lt"/>
            </a:endParaRPr>
          </a:p>
        </p:txBody>
      </p:sp>
      <p:pic>
        <p:nvPicPr>
          <p:cNvPr id="15" name="Picture 48" descr="LS-5800-60C-PWR_F_090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032806" y="1366838"/>
            <a:ext cx="1220847" cy="442912"/>
          </a:xfrm>
          <a:prstGeom prst="rect">
            <a:avLst/>
          </a:prstGeom>
          <a:noFill/>
          <a:ln w="9525" algn="ctr">
            <a:noFill/>
            <a:miter lim="800000"/>
            <a:headEnd/>
            <a:tailEnd/>
          </a:ln>
        </p:spPr>
      </p:pic>
      <p:pic>
        <p:nvPicPr>
          <p:cNvPr id="16" name="Picture 48" descr="LS-5800-60C-PWR_F_090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929368" y="1366838"/>
            <a:ext cx="1220848" cy="442912"/>
          </a:xfrm>
          <a:prstGeom prst="rect">
            <a:avLst/>
          </a:prstGeom>
          <a:noFill/>
          <a:ln w="9525" algn="ctr">
            <a:noFill/>
            <a:miter lim="800000"/>
            <a:headEnd/>
            <a:tailEnd/>
          </a:ln>
        </p:spPr>
      </p:pic>
      <p:pic>
        <p:nvPicPr>
          <p:cNvPr id="17" name="Picture 48" descr="LS-5800-60C-PWR_F_090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825931" y="1366838"/>
            <a:ext cx="1220847" cy="442912"/>
          </a:xfrm>
          <a:prstGeom prst="rect">
            <a:avLst/>
          </a:prstGeom>
          <a:noFill/>
          <a:ln w="9525" algn="ctr">
            <a:noFill/>
            <a:miter lim="800000"/>
            <a:headEnd/>
            <a:tailEnd/>
          </a:ln>
        </p:spPr>
      </p:pic>
      <p:pic>
        <p:nvPicPr>
          <p:cNvPr id="18" name="Picture 48" descr="LS-5800-60C-PWR_F_090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22492" y="1366838"/>
            <a:ext cx="1220848" cy="442912"/>
          </a:xfrm>
          <a:prstGeom prst="rect">
            <a:avLst/>
          </a:prstGeom>
          <a:noFill/>
          <a:ln w="9525" algn="ctr">
            <a:noFill/>
            <a:miter lim="800000"/>
            <a:headEnd/>
            <a:tailEnd/>
          </a:ln>
        </p:spPr>
      </p:pic>
      <p:sp>
        <p:nvSpPr>
          <p:cNvPr id="19" name="TextBox 18"/>
          <p:cNvSpPr txBox="1"/>
          <p:nvPr/>
        </p:nvSpPr>
        <p:spPr>
          <a:xfrm>
            <a:off x="2887873" y="1866900"/>
            <a:ext cx="1020729" cy="338554"/>
          </a:xfrm>
          <a:prstGeom prst="rect">
            <a:avLst/>
          </a:prstGeom>
          <a:noFill/>
        </p:spPr>
        <p:txBody>
          <a:bodyPr wrap="none">
            <a:spAutoFit/>
          </a:bodyPr>
          <a:lstStyle/>
          <a:p>
            <a:pPr>
              <a:defRPr/>
            </a:pPr>
            <a:r>
              <a:rPr lang="en-US" sz="1600" dirty="0">
                <a:solidFill>
                  <a:schemeClr val="accent1"/>
                </a:solidFill>
                <a:latin typeface="+mj-lt"/>
              </a:rPr>
              <a:t>Building 2</a:t>
            </a:r>
          </a:p>
        </p:txBody>
      </p:sp>
      <p:sp>
        <p:nvSpPr>
          <p:cNvPr id="20" name="TextBox 19"/>
          <p:cNvSpPr txBox="1"/>
          <p:nvPr/>
        </p:nvSpPr>
        <p:spPr>
          <a:xfrm>
            <a:off x="4991311" y="1863725"/>
            <a:ext cx="1020729" cy="338554"/>
          </a:xfrm>
          <a:prstGeom prst="rect">
            <a:avLst/>
          </a:prstGeom>
          <a:noFill/>
        </p:spPr>
        <p:txBody>
          <a:bodyPr wrap="none">
            <a:spAutoFit/>
          </a:bodyPr>
          <a:lstStyle/>
          <a:p>
            <a:pPr>
              <a:defRPr/>
            </a:pPr>
            <a:r>
              <a:rPr lang="en-US" sz="1600" dirty="0">
                <a:solidFill>
                  <a:schemeClr val="accent1"/>
                </a:solidFill>
                <a:latin typeface="+mj-lt"/>
              </a:rPr>
              <a:t>Building 3</a:t>
            </a:r>
          </a:p>
        </p:txBody>
      </p:sp>
      <p:sp>
        <p:nvSpPr>
          <p:cNvPr id="21" name="TextBox 20"/>
          <p:cNvSpPr txBox="1"/>
          <p:nvPr/>
        </p:nvSpPr>
        <p:spPr>
          <a:xfrm>
            <a:off x="7094748" y="1863725"/>
            <a:ext cx="1020729" cy="338554"/>
          </a:xfrm>
          <a:prstGeom prst="rect">
            <a:avLst/>
          </a:prstGeom>
          <a:noFill/>
        </p:spPr>
        <p:txBody>
          <a:bodyPr wrap="none">
            <a:spAutoFit/>
          </a:bodyPr>
          <a:lstStyle/>
          <a:p>
            <a:pPr>
              <a:defRPr/>
            </a:pPr>
            <a:r>
              <a:rPr lang="en-US" sz="1600" dirty="0">
                <a:solidFill>
                  <a:schemeClr val="accent1"/>
                </a:solidFill>
                <a:latin typeface="+mj-lt"/>
              </a:rPr>
              <a:t>Building 4</a:t>
            </a:r>
          </a:p>
        </p:txBody>
      </p:sp>
      <p:sp>
        <p:nvSpPr>
          <p:cNvPr id="23" name="TextBox 22"/>
          <p:cNvSpPr txBox="1"/>
          <p:nvPr/>
        </p:nvSpPr>
        <p:spPr>
          <a:xfrm>
            <a:off x="784435" y="1870075"/>
            <a:ext cx="1020729" cy="338554"/>
          </a:xfrm>
          <a:prstGeom prst="rect">
            <a:avLst/>
          </a:prstGeom>
          <a:noFill/>
        </p:spPr>
        <p:txBody>
          <a:bodyPr wrap="none">
            <a:spAutoFit/>
          </a:bodyPr>
          <a:lstStyle/>
          <a:p>
            <a:pPr>
              <a:defRPr/>
            </a:pPr>
            <a:r>
              <a:rPr lang="en-US" sz="1600" dirty="0">
                <a:solidFill>
                  <a:schemeClr val="accent1"/>
                </a:solidFill>
                <a:latin typeface="+mj-lt"/>
              </a:rPr>
              <a:t>Building 1</a:t>
            </a:r>
          </a:p>
        </p:txBody>
      </p:sp>
      <p:pic>
        <p:nvPicPr>
          <p:cNvPr id="24" name="Picture 5" descr="S9512E_FL_0810.gif"/>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3598596" y="2177013"/>
            <a:ext cx="787400" cy="1233326"/>
          </a:xfrm>
          <a:prstGeom prst="rect">
            <a:avLst/>
          </a:prstGeom>
          <a:noFill/>
          <a:ln w="9525">
            <a:noFill/>
            <a:miter lim="800000"/>
            <a:headEnd/>
            <a:tailEnd/>
          </a:ln>
        </p:spPr>
      </p:pic>
      <p:pic>
        <p:nvPicPr>
          <p:cNvPr id="25" name="Picture 5" descr="S9512E_FL_0810.gif"/>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4566388" y="2162012"/>
            <a:ext cx="853686" cy="1281534"/>
          </a:xfrm>
          <a:prstGeom prst="rect">
            <a:avLst/>
          </a:prstGeom>
          <a:noFill/>
          <a:ln w="9525">
            <a:noFill/>
            <a:miter lim="800000"/>
            <a:headEnd/>
            <a:tailEnd/>
          </a:ln>
        </p:spPr>
      </p:pic>
    </p:spTree>
    <p:extLst>
      <p:ext uri="{BB962C8B-B14F-4D97-AF65-F5344CB8AC3E}">
        <p14:creationId xmlns:p14="http://schemas.microsoft.com/office/powerpoint/2010/main" val="220270105"/>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D6296EA2-6334-4A3E-9CB2-79DF79767C80}&quot;/&gt;&lt;filename val=&quot;C:\Users\secino\Documents\My Adobe Presentations\data\asimages\{D6296EA2-6334-4A3E-9CB2-79DF79767C80}.png&quot;/&gt;&lt;hasEffects val=&quot;1&quot;/&gt;&lt;left val=&quot;538.56&quot;/&gt;&lt;top val=&quot;258&quot;/&gt;&lt;width val=&quot;163.08&quot;/&gt;&lt;height val=&quot;15.36&quot;/&gt;&lt;/ThreeDShapeInfo&gt;"/>
</p:tagLst>
</file>

<file path=ppt/theme/theme1.xml><?xml version="1.0" encoding="utf-8"?>
<a:theme xmlns:a="http://schemas.openxmlformats.org/drawingml/2006/main" name="c03108947mledits_v2b pptx">
  <a:themeElements>
    <a:clrScheme name="Custom 171">
      <a:dk1>
        <a:sysClr val="windowText" lastClr="000000"/>
      </a:dk1>
      <a:lt1>
        <a:sysClr val="window" lastClr="FFFFFF"/>
      </a:lt1>
      <a:dk2>
        <a:srgbClr val="000000"/>
      </a:dk2>
      <a:lt2>
        <a:srgbClr val="FFFFFF"/>
      </a:lt2>
      <a:accent1>
        <a:srgbClr val="0096D6"/>
      </a:accent1>
      <a:accent2>
        <a:srgbClr val="F05332"/>
      </a:accent2>
      <a:accent3>
        <a:srgbClr val="822980"/>
      </a:accent3>
      <a:accent4>
        <a:srgbClr val="87898B"/>
      </a:accent4>
      <a:accent5>
        <a:srgbClr val="B9B8BB"/>
      </a:accent5>
      <a:accent6>
        <a:srgbClr val="E5E8E8"/>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0" defTabSz="430213">
          <a:spcAft>
            <a:spcPts val="400"/>
          </a:spcAft>
          <a:buSzPct val="100000"/>
          <a:defRPr sz="1600" dirty="0" smtClean="0">
            <a:solidFill>
              <a:srgbClr val="000000"/>
            </a:solidFill>
            <a:latin typeface="HP Simplified" pitchFamily="34" charset="0"/>
            <a:cs typeface="HP Simplified" pitchFamily="34" charset="0"/>
          </a:defRPr>
        </a:defPPr>
      </a:lstStyle>
    </a:txDef>
  </a:objectDefaults>
  <a:extraClrSchemeLst/>
</a:theme>
</file>

<file path=ppt/theme/theme2.xml><?xml version="1.0" encoding="utf-8"?>
<a:theme xmlns:a="http://schemas.openxmlformats.org/drawingml/2006/main" name="Office Theme">
  <a:themeElements>
    <a:clrScheme name="HP Theme colors">
      <a:dk1>
        <a:sysClr val="windowText" lastClr="000000"/>
      </a:dk1>
      <a:lt1>
        <a:sysClr val="window" lastClr="FFFFFF"/>
      </a:lt1>
      <a:dk2>
        <a:srgbClr val="000000"/>
      </a:dk2>
      <a:lt2>
        <a:srgbClr val="EEECE1"/>
      </a:lt2>
      <a:accent1>
        <a:srgbClr val="0096D6"/>
      </a:accent1>
      <a:accent2>
        <a:srgbClr val="F05332"/>
      </a:accent2>
      <a:accent3>
        <a:srgbClr val="B7CA34"/>
      </a:accent3>
      <a:accent4>
        <a:srgbClr val="87898B"/>
      </a:accent4>
      <a:accent5>
        <a:srgbClr val="B9B8BB"/>
      </a:accent5>
      <a:accent6>
        <a:srgbClr val="E5E8E8"/>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c03108947mledits_v2b pptx</Template>
  <TotalTime>24</TotalTime>
  <Words>5135</Words>
  <Application>Microsoft Office PowerPoint</Application>
  <PresentationFormat>On-screen Show (16:9)</PresentationFormat>
  <Paragraphs>741</Paragraphs>
  <Slides>41</Slides>
  <Notes>34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Wingdings</vt:lpstr>
      <vt:lpstr>Calibri</vt:lpstr>
      <vt:lpstr>Futura Hv</vt:lpstr>
      <vt:lpstr>Lucida Grande</vt:lpstr>
      <vt:lpstr>ＭＳ Ｐゴシック</vt:lpstr>
      <vt:lpstr>HP Simplified</vt:lpstr>
      <vt:lpstr>Myriad Set Semibold</vt:lpstr>
      <vt:lpstr>Futura Bk</vt:lpstr>
      <vt:lpstr>c03108947mledits_v2b pptx</vt:lpstr>
      <vt:lpstr>Next Generation Networks for K12 in Kentucky</vt:lpstr>
      <vt:lpstr>Education challenges</vt:lpstr>
      <vt:lpstr>Education networks are at the breaking point</vt:lpstr>
      <vt:lpstr>Architectural leadership with FlexNetwork</vt:lpstr>
      <vt:lpstr>Best-in-class networking in a converged infrastructure</vt:lpstr>
      <vt:lpstr>Benefits</vt:lpstr>
      <vt:lpstr>FlexCampus revolutionizes multimedia  and collaboration</vt:lpstr>
      <vt:lpstr>FlexCampus Solution portfolio</vt:lpstr>
      <vt:lpstr>FlexCampus simplifies the campus LAN</vt:lpstr>
      <vt:lpstr>Increase quality time teachers spend with each student</vt:lpstr>
      <vt:lpstr>Enabling e-Learning initiatives with unified wired and wireless networks</vt:lpstr>
      <vt:lpstr>Education mobility challenges</vt:lpstr>
      <vt:lpstr>HP Mobility Solutions to address these challenges </vt:lpstr>
      <vt:lpstr>High performance wireless access</vt:lpstr>
      <vt:lpstr>Real-Time voice and multi-media support </vt:lpstr>
      <vt:lpstr>Guest wireless access management</vt:lpstr>
      <vt:lpstr>Unified access and policy enforcement for BYOD</vt:lpstr>
      <vt:lpstr>Maximize limited teaching resources</vt:lpstr>
      <vt:lpstr>Security at the network edge</vt:lpstr>
      <vt:lpstr>One network, one tool, one view </vt:lpstr>
      <vt:lpstr>Reduce cost while increasing access to technology</vt:lpstr>
      <vt:lpstr>FlexBranch revolutionizes the branch office</vt:lpstr>
      <vt:lpstr>FlexBranch solution portfolio</vt:lpstr>
      <vt:lpstr>FlexBranch delivers the plug &amp; play remote network</vt:lpstr>
      <vt:lpstr>Managing FlexNetwork</vt:lpstr>
      <vt:lpstr>Intelligent Management Center</vt:lpstr>
      <vt:lpstr>HP Networking</vt:lpstr>
      <vt:lpstr>Driving innovation</vt:lpstr>
      <vt:lpstr>Momentum</vt:lpstr>
      <vt:lpstr>Data Centers powered by HP </vt:lpstr>
      <vt:lpstr>HP Networking is making an impact</vt:lpstr>
      <vt:lpstr>Switching market – 2 year trend HPN vs. Cisco</vt:lpstr>
      <vt:lpstr>Growing faster than market</vt:lpstr>
      <vt:lpstr>… And earning customers</vt:lpstr>
      <vt:lpstr>Gilbert public schools</vt:lpstr>
      <vt:lpstr>Gilbert public schools</vt:lpstr>
      <vt:lpstr>Gilbert public schools</vt:lpstr>
      <vt:lpstr>Thompson R2-J School District  </vt:lpstr>
      <vt:lpstr>“In school systems, it’s about saving money. The cost of HP ProCurve switches blew the other companies out of the water. And performance-wise, HP is at least 50% better than our old switches.”</vt:lpstr>
      <vt:lpstr>PowerPoint Presentation</vt:lpstr>
      <vt:lpstr>Thank you</vt:lpstr>
    </vt:vector>
  </TitlesOfParts>
  <Company>HP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Changing the rules of networking with the HP FlexNetwork architecture</dc:title>
  <dc:creator>Monique B. Lucey</dc:creator>
  <cp:lastModifiedBy>Ronald Hartke</cp:lastModifiedBy>
  <cp:revision>6</cp:revision>
  <cp:lastPrinted>2012-04-13T15:38:33Z</cp:lastPrinted>
  <dcterms:created xsi:type="dcterms:W3CDTF">2012-05-03T14:57:18Z</dcterms:created>
  <dcterms:modified xsi:type="dcterms:W3CDTF">2013-03-04T22:21:22Z</dcterms:modified>
</cp:coreProperties>
</file>